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68" r:id="rId2"/>
    <p:sldId id="276" r:id="rId3"/>
    <p:sldId id="280" r:id="rId4"/>
    <p:sldId id="286" r:id="rId5"/>
    <p:sldId id="287" r:id="rId6"/>
    <p:sldId id="282" r:id="rId7"/>
    <p:sldId id="295" r:id="rId8"/>
    <p:sldId id="307" r:id="rId9"/>
    <p:sldId id="308" r:id="rId10"/>
    <p:sldId id="309" r:id="rId11"/>
    <p:sldId id="314" r:id="rId12"/>
    <p:sldId id="283" r:id="rId13"/>
    <p:sldId id="310" r:id="rId14"/>
    <p:sldId id="317" r:id="rId15"/>
    <p:sldId id="316" r:id="rId16"/>
    <p:sldId id="284" r:id="rId17"/>
    <p:sldId id="315" r:id="rId18"/>
    <p:sldId id="302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赵 之奕" initials="赵" lastIdx="1" clrIdx="0">
    <p:extLst>
      <p:ext uri="{19B8F6BF-5375-455C-9EA6-DF929625EA0E}">
        <p15:presenceInfo xmlns:p15="http://schemas.microsoft.com/office/powerpoint/2012/main" userId="03c686a6811fc0f2" providerId="Windows Live"/>
      </p:ext>
    </p:extLst>
  </p:cmAuthor>
  <p:cmAuthor id="2" name="baizexing@qq.com" initials="b" lastIdx="1" clrIdx="1">
    <p:extLst>
      <p:ext uri="{19B8F6BF-5375-455C-9EA6-DF929625EA0E}">
        <p15:presenceInfo xmlns:p15="http://schemas.microsoft.com/office/powerpoint/2012/main" userId="f5f16d46303692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D7A"/>
    <a:srgbClr val="C6D633"/>
    <a:srgbClr val="1A1A1A"/>
    <a:srgbClr val="029676"/>
    <a:srgbClr val="014924"/>
    <a:srgbClr val="C00000"/>
    <a:srgbClr val="FF3F3F"/>
    <a:srgbClr val="FFC1C1"/>
    <a:srgbClr val="FF6969"/>
    <a:srgbClr val="005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9" autoAdjust="0"/>
    <p:restoredTop sz="92832" autoAdjust="0"/>
  </p:normalViewPr>
  <p:slideViewPr>
    <p:cSldViewPr snapToGrid="0">
      <p:cViewPr varScale="1">
        <p:scale>
          <a:sx n="82" d="100"/>
          <a:sy n="82" d="100"/>
        </p:scale>
        <p:origin x="558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552A8-ECE7-49AA-8726-BE90DBC11947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EAD77-486C-432B-9EE9-E6FD5C91EB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795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947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565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733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635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191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6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AD77-486C-432B-9EE9-E6FD5C91EB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546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F9E5-2C3F-427E-9E18-8DB1205C1BD4}" type="datetimeFigureOut">
              <a:rPr lang="zh-CN" altLang="en-US" smtClean="0"/>
              <a:t>2020-8-8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5508-54A0-4FB0-A4C5-6467DE85E9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t="42537" r="-642" b="20380"/>
          <a:stretch>
            <a:fillRect/>
          </a:stretch>
        </p:blipFill>
        <p:spPr>
          <a:xfrm>
            <a:off x="0" y="5233182"/>
            <a:ext cx="6572250" cy="162481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5223310"/>
            <a:ext cx="12192000" cy="1634689"/>
          </a:xfrm>
          <a:prstGeom prst="rect">
            <a:avLst/>
          </a:prstGeom>
          <a:gradFill flip="none" rotWithShape="1">
            <a:gsLst>
              <a:gs pos="0">
                <a:srgbClr val="014924"/>
              </a:gs>
              <a:gs pos="51000">
                <a:srgbClr val="014924"/>
              </a:gs>
              <a:gs pos="80000">
                <a:srgbClr val="014924">
                  <a:alpha val="80000"/>
                </a:srgbClr>
              </a:gs>
              <a:gs pos="100000">
                <a:srgbClr val="014924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705866" y="0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5" name="矩形 14"/>
          <p:cNvSpPr/>
          <p:nvPr/>
        </p:nvSpPr>
        <p:spPr>
          <a:xfrm>
            <a:off x="0" y="5053673"/>
            <a:ext cx="12192000" cy="771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61862" y="3399117"/>
            <a:ext cx="72672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赛题三：子集和问题</a:t>
            </a:r>
          </a:p>
        </p:txBody>
      </p:sp>
      <p:sp>
        <p:nvSpPr>
          <p:cNvPr id="17" name="文本框 1"/>
          <p:cNvSpPr>
            <a:spLocks noChangeArrowheads="1"/>
          </p:cNvSpPr>
          <p:nvPr/>
        </p:nvSpPr>
        <p:spPr bwMode="auto">
          <a:xfrm>
            <a:off x="4478697" y="5862007"/>
            <a:ext cx="6599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100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论文答辩</a:t>
            </a:r>
            <a:r>
              <a:rPr lang="en-US" altLang="zh-CN" sz="1100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课程演讲</a:t>
            </a:r>
            <a:r>
              <a:rPr lang="en-US" altLang="zh-CN" sz="1100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汇报总结</a:t>
            </a:r>
            <a:r>
              <a:rPr lang="en-US" altLang="zh-CN" sz="1100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课件制作</a:t>
            </a:r>
            <a:r>
              <a:rPr lang="en-US" altLang="zh-CN" sz="1100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学术交流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44391" y="5804535"/>
            <a:ext cx="225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Covteam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90277" y="5798888"/>
            <a:ext cx="210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专业：信息安全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098871" y="5798888"/>
            <a:ext cx="273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答辩人：白泽兴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400249" y="5804535"/>
            <a:ext cx="302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指导老师：周洁</a:t>
            </a:r>
          </a:p>
        </p:txBody>
      </p:sp>
      <p:pic>
        <p:nvPicPr>
          <p:cNvPr id="3" name="班得瑞 - Endless Horiz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933450" y="8217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729" y="650634"/>
            <a:ext cx="1930811" cy="1930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子集和高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维问题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9" name="圆角矩形 18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RESEARCH METHODS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4057" y="798354"/>
            <a:ext cx="11347403" cy="619886"/>
            <a:chOff x="-195103" y="1984625"/>
            <a:chExt cx="4148996" cy="181194"/>
          </a:xfrm>
        </p:grpSpPr>
        <p:sp>
          <p:nvSpPr>
            <p:cNvPr id="11" name="TextBox 76"/>
            <p:cNvSpPr txBox="1"/>
            <p:nvPr/>
          </p:nvSpPr>
          <p:spPr>
            <a:xfrm>
              <a:off x="-195103" y="1984625"/>
              <a:ext cx="875279" cy="116952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marR="0" lvl="0" indent="-2857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2000" dirty="0">
                  <a:solidFill>
                    <a:srgbClr val="FF0000"/>
                  </a:solidFill>
                </a:rPr>
                <a:t>高维问题</a:t>
              </a:r>
              <a:r>
                <a:rPr lang="en-US" altLang="zh-CN" sz="2000" dirty="0">
                  <a:solidFill>
                    <a:srgbClr val="FF0000"/>
                  </a:solidFill>
                </a:rPr>
                <a:t>(200</a:t>
              </a:r>
              <a:r>
                <a:rPr lang="zh-CN" altLang="en-US" sz="2000" dirty="0">
                  <a:solidFill>
                    <a:srgbClr val="FF0000"/>
                  </a:solidFill>
                </a:rPr>
                <a:t>维</a:t>
              </a:r>
              <a:r>
                <a:rPr lang="en-US" altLang="zh-CN" sz="2000" dirty="0">
                  <a:solidFill>
                    <a:srgbClr val="FF0000"/>
                  </a:solidFill>
                </a:rPr>
                <a:t>)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70885" y="2036366"/>
              <a:ext cx="2883008" cy="129453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E639953-97C3-4535-8BA0-06AFA4C15473}"/>
              </a:ext>
            </a:extLst>
          </p:cNvPr>
          <p:cNvSpPr txBox="1"/>
          <p:nvPr/>
        </p:nvSpPr>
        <p:spPr>
          <a:xfrm>
            <a:off x="101112" y="1360384"/>
            <a:ext cx="7202586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对于高维子集和问题，我们使用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格基归约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格基归约：在一个格中可以有各种不同的基，基与基之间可以相互表示，在不同的基之间寻找一个包含最短向量的基。常见的规约算法有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LLL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BKZ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维问题，我们参考了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schnorr</a:t>
            </a:r>
            <a:r>
              <a:rPr lang="en-US" altLang="zh-CN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的子集和算法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，该算法可以逐步约减基的范数，直到最后其范数达到最小，即基全由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构成时，就是子集和的解。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在子集和问题转化时我们采用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王保仓老师提出的格子</a:t>
            </a:r>
            <a:r>
              <a:rPr lang="en-US" altLang="zh-CN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67DA84-046C-47F6-ADEE-A83AEFE11633}"/>
              </a:ext>
            </a:extLst>
          </p:cNvPr>
          <p:cNvSpPr txBox="1"/>
          <p:nvPr/>
        </p:nvSpPr>
        <p:spPr>
          <a:xfrm>
            <a:off x="101112" y="6502330"/>
            <a:ext cx="6771849" cy="27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/>
              <a:t>[9]</a:t>
            </a:r>
            <a:r>
              <a:rPr lang="zh-CN" altLang="zh-CN" sz="900" dirty="0"/>
              <a:t>王保仓</a:t>
            </a:r>
            <a:r>
              <a:rPr lang="en-US" altLang="zh-CN" sz="900" dirty="0"/>
              <a:t>, </a:t>
            </a:r>
            <a:r>
              <a:rPr lang="zh-CN" altLang="zh-CN" sz="900" dirty="0"/>
              <a:t>卢珂</a:t>
            </a:r>
            <a:r>
              <a:rPr lang="en-US" altLang="zh-CN" sz="900" dirty="0"/>
              <a:t>. </a:t>
            </a:r>
            <a:r>
              <a:rPr lang="zh-CN" altLang="zh-CN" sz="900" dirty="0"/>
              <a:t>基于联立丢番图逼近的子集和问题启发式求解算法</a:t>
            </a:r>
            <a:r>
              <a:rPr lang="en-US" altLang="zh-CN" sz="900" dirty="0"/>
              <a:t>[J]. </a:t>
            </a:r>
            <a:r>
              <a:rPr lang="zh-CN" altLang="zh-CN" sz="900" dirty="0"/>
              <a:t>密码学报</a:t>
            </a:r>
            <a:r>
              <a:rPr lang="en-US" altLang="zh-CN" sz="900" dirty="0"/>
              <a:t>, 2017, 4(5): 498-505.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3DA27C-8D89-4212-A2EE-E739C123D554}"/>
              </a:ext>
            </a:extLst>
          </p:cNvPr>
          <p:cNvSpPr txBox="1"/>
          <p:nvPr/>
        </p:nvSpPr>
        <p:spPr>
          <a:xfrm>
            <a:off x="-185397" y="185307"/>
            <a:ext cx="85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21B3A68-AAB6-4886-8A8A-50653C60FF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61" y="292015"/>
            <a:ext cx="7246327" cy="733703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24209A6-EFCA-4152-A724-4CD90EE70331}"/>
              </a:ext>
            </a:extLst>
          </p:cNvPr>
          <p:cNvSpPr txBox="1"/>
          <p:nvPr/>
        </p:nvSpPr>
        <p:spPr>
          <a:xfrm>
            <a:off x="101112" y="6335153"/>
            <a:ext cx="81924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43840">
              <a:spcAft>
                <a:spcPts val="0"/>
              </a:spcAft>
              <a:tabLst>
                <a:tab pos="243840" algn="l"/>
                <a:tab pos="177165" algn="l"/>
              </a:tabLst>
            </a:pPr>
            <a:r>
              <a:rPr lang="en-US" altLang="zh-CN" sz="900" dirty="0"/>
              <a:t>[6]</a:t>
            </a:r>
            <a:r>
              <a:rPr lang="en-US" altLang="zh-CN" sz="900" dirty="0" err="1"/>
              <a:t>Schnorr</a:t>
            </a:r>
            <a:r>
              <a:rPr lang="en-US" altLang="zh-CN" sz="900" dirty="0"/>
              <a:t> C P, </a:t>
            </a:r>
            <a:r>
              <a:rPr lang="en-US" altLang="zh-CN" sz="900" dirty="0" err="1"/>
              <a:t>Euchner</a:t>
            </a:r>
            <a:r>
              <a:rPr lang="en-US" altLang="zh-CN" sz="900" dirty="0"/>
              <a:t> M. Lattice basis reduction: Improved practical algorithms and solving subset sum problems[J]. Mathematical programming, 1994, 66(1-3): 181-199.</a:t>
            </a:r>
            <a:endParaRPr lang="zh-CN" altLang="zh-CN" sz="900" dirty="0"/>
          </a:p>
        </p:txBody>
      </p:sp>
    </p:spTree>
    <p:extLst>
      <p:ext uri="{BB962C8B-B14F-4D97-AF65-F5344CB8AC3E}">
        <p14:creationId xmlns:p14="http://schemas.microsoft.com/office/powerpoint/2010/main" val="131998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9" name="圆角矩形 18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RESEARCH METHODS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8387" y="845687"/>
            <a:ext cx="11433073" cy="572555"/>
            <a:chOff x="-226427" y="1998460"/>
            <a:chExt cx="4180320" cy="167359"/>
          </a:xfrm>
        </p:grpSpPr>
        <p:sp>
          <p:nvSpPr>
            <p:cNvPr id="11" name="TextBox 76"/>
            <p:cNvSpPr txBox="1"/>
            <p:nvPr/>
          </p:nvSpPr>
          <p:spPr>
            <a:xfrm>
              <a:off x="-226427" y="1998460"/>
              <a:ext cx="875279" cy="116952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marR="0" lvl="0" indent="-2857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2000" dirty="0">
                  <a:solidFill>
                    <a:srgbClr val="FF0000"/>
                  </a:solidFill>
                </a:rPr>
                <a:t>高维问题</a:t>
              </a:r>
              <a:r>
                <a:rPr lang="en-US" altLang="zh-CN" sz="2000" dirty="0">
                  <a:solidFill>
                    <a:srgbClr val="FF0000"/>
                  </a:solidFill>
                </a:rPr>
                <a:t>(200</a:t>
              </a:r>
              <a:r>
                <a:rPr lang="zh-CN" altLang="en-US" sz="2000" dirty="0">
                  <a:solidFill>
                    <a:srgbClr val="FF0000"/>
                  </a:solidFill>
                </a:rPr>
                <a:t>维</a:t>
              </a:r>
              <a:r>
                <a:rPr lang="en-US" altLang="zh-CN" sz="2000" dirty="0">
                  <a:solidFill>
                    <a:srgbClr val="FF0000"/>
                  </a:solidFill>
                </a:rPr>
                <a:t>)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70885" y="2036366"/>
              <a:ext cx="2883008" cy="129453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D1C12F-E329-4966-AFD8-E2C146F99C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8387" y="2707727"/>
            <a:ext cx="4587511" cy="380279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8" name="圆角矩形 19">
            <a:extLst>
              <a:ext uri="{FF2B5EF4-FFF2-40B4-BE49-F238E27FC236}">
                <a16:creationId xmlns:a16="http://schemas.microsoft.com/office/drawing/2014/main" id="{AED6AEB4-29D2-466E-A4C1-946670B6FBC7}"/>
              </a:ext>
            </a:extLst>
          </p:cNvPr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1DFC72-9BB8-41AD-98F2-C2EB8374AF37}"/>
              </a:ext>
            </a:extLst>
          </p:cNvPr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子集和高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维问题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8FAEB5-9116-403D-A53B-D60B780917E8}"/>
              </a:ext>
            </a:extLst>
          </p:cNvPr>
          <p:cNvSpPr txBox="1"/>
          <p:nvPr/>
        </p:nvSpPr>
        <p:spPr>
          <a:xfrm>
            <a:off x="-175846" y="201683"/>
            <a:ext cx="85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4CF3001-3A69-4F08-974A-7AC1E2B17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96" y="1314219"/>
            <a:ext cx="2789912" cy="1367568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D5F526A4-F886-43CD-A1FF-9191B1A8EB9A}"/>
              </a:ext>
            </a:extLst>
          </p:cNvPr>
          <p:cNvGrpSpPr/>
          <p:nvPr/>
        </p:nvGrpSpPr>
        <p:grpSpPr>
          <a:xfrm>
            <a:off x="5055098" y="1078253"/>
            <a:ext cx="6626362" cy="5432271"/>
            <a:chOff x="4867454" y="898142"/>
            <a:chExt cx="6626362" cy="543227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E639953-97C3-4535-8BA0-06AFA4C15473}"/>
                </a:ext>
              </a:extLst>
            </p:cNvPr>
            <p:cNvSpPr txBox="1"/>
            <p:nvPr/>
          </p:nvSpPr>
          <p:spPr>
            <a:xfrm>
              <a:off x="5658277" y="898142"/>
              <a:ext cx="5451475" cy="442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latin typeface="+mn-ea"/>
                </a:rPr>
                <a:t>   </a:t>
              </a:r>
              <a:endParaRPr lang="en-US" altLang="zh-CN" dirty="0">
                <a:latin typeface="+mn-ea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25DC15A-326B-4F04-B4F9-2BA3ED1A75A8}"/>
                </a:ext>
              </a:extLst>
            </p:cNvPr>
            <p:cNvGrpSpPr/>
            <p:nvPr/>
          </p:nvGrpSpPr>
          <p:grpSpPr>
            <a:xfrm>
              <a:off x="5333128" y="1172806"/>
              <a:ext cx="5699154" cy="584771"/>
              <a:chOff x="1953564" y="2824554"/>
              <a:chExt cx="4587511" cy="584771"/>
            </a:xfrm>
          </p:grpSpPr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B0A68346-8FBB-4816-A036-1529D601F08A}"/>
                  </a:ext>
                </a:extLst>
              </p:cNvPr>
              <p:cNvSpPr/>
              <p:nvPr/>
            </p:nvSpPr>
            <p:spPr bwMode="auto">
              <a:xfrm>
                <a:off x="1953564" y="2824554"/>
                <a:ext cx="4587511" cy="584771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algn="ctr"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将子集和问题转为格基归约问题</a:t>
                </a: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4EC0238-7B6C-47E4-A1BA-04279AA5D78B}"/>
                  </a:ext>
                </a:extLst>
              </p:cNvPr>
              <p:cNvSpPr txBox="1"/>
              <p:nvPr/>
            </p:nvSpPr>
            <p:spPr>
              <a:xfrm>
                <a:off x="2049163" y="2940500"/>
                <a:ext cx="649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9FBABBD-519E-4628-B716-3ABC416710B8}"/>
                </a:ext>
              </a:extLst>
            </p:cNvPr>
            <p:cNvGrpSpPr/>
            <p:nvPr/>
          </p:nvGrpSpPr>
          <p:grpSpPr>
            <a:xfrm>
              <a:off x="5333130" y="3451092"/>
              <a:ext cx="5699154" cy="584771"/>
              <a:chOff x="2056332" y="2565823"/>
              <a:chExt cx="4587511" cy="584771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7320E8D4-ACEB-4BFE-A137-6B509138A3AB}"/>
                  </a:ext>
                </a:extLst>
              </p:cNvPr>
              <p:cNvSpPr/>
              <p:nvPr/>
            </p:nvSpPr>
            <p:spPr bwMode="auto">
              <a:xfrm>
                <a:off x="2056332" y="2565823"/>
                <a:ext cx="4587511" cy="584771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algn="ctr"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对格子进行规约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E6293EC-7F22-4B9C-8D1E-A29F075E527F}"/>
                  </a:ext>
                </a:extLst>
              </p:cNvPr>
              <p:cNvSpPr txBox="1"/>
              <p:nvPr/>
            </p:nvSpPr>
            <p:spPr>
              <a:xfrm>
                <a:off x="2138386" y="2720494"/>
                <a:ext cx="649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EA2CA3BF-67F3-4248-96AE-B3E0F302BDD4}"/>
                </a:ext>
              </a:extLst>
            </p:cNvPr>
            <p:cNvGrpSpPr/>
            <p:nvPr/>
          </p:nvGrpSpPr>
          <p:grpSpPr>
            <a:xfrm>
              <a:off x="5333128" y="4611474"/>
              <a:ext cx="5699154" cy="584771"/>
              <a:chOff x="2056332" y="2565823"/>
              <a:chExt cx="4587511" cy="584771"/>
            </a:xfrm>
          </p:grpSpPr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9C47F82B-5C26-457A-B595-45072962BF50}"/>
                  </a:ext>
                </a:extLst>
              </p:cNvPr>
              <p:cNvSpPr/>
              <p:nvPr/>
            </p:nvSpPr>
            <p:spPr bwMode="auto">
              <a:xfrm>
                <a:off x="2056332" y="2565823"/>
                <a:ext cx="4587511" cy="584771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algn="ctr"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判断规约出的基是否满足输出</a:t>
                </a:r>
                <a:r>
                  <a:rPr lang="en-US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0-1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解的条件</a:t>
                </a: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5BB7C00-2D95-4969-B020-324EB0AC2B92}"/>
                  </a:ext>
                </a:extLst>
              </p:cNvPr>
              <p:cNvSpPr txBox="1"/>
              <p:nvPr/>
            </p:nvSpPr>
            <p:spPr>
              <a:xfrm>
                <a:off x="2138387" y="2673542"/>
                <a:ext cx="649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CDE911A2-61C1-4F5A-B8F3-1EC6066CC379}"/>
                </a:ext>
              </a:extLst>
            </p:cNvPr>
            <p:cNvGrpSpPr/>
            <p:nvPr/>
          </p:nvGrpSpPr>
          <p:grpSpPr>
            <a:xfrm>
              <a:off x="5306360" y="5745642"/>
              <a:ext cx="5699154" cy="584771"/>
              <a:chOff x="2056332" y="2565823"/>
              <a:chExt cx="4587511" cy="584771"/>
            </a:xfrm>
          </p:grpSpPr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05745D5C-D76B-43A0-A066-59460ABF3E4B}"/>
                  </a:ext>
                </a:extLst>
              </p:cNvPr>
              <p:cNvSpPr/>
              <p:nvPr/>
            </p:nvSpPr>
            <p:spPr bwMode="auto">
              <a:xfrm>
                <a:off x="2056332" y="2565823"/>
                <a:ext cx="4587511" cy="584771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algn="ctr"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线性组合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0646AF5-1F0D-46E1-B8F4-4D0882AA52EB}"/>
                  </a:ext>
                </a:extLst>
              </p:cNvPr>
              <p:cNvSpPr txBox="1"/>
              <p:nvPr/>
            </p:nvSpPr>
            <p:spPr>
              <a:xfrm>
                <a:off x="2159933" y="2673542"/>
                <a:ext cx="6498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F0F55F91-9607-4A5E-9508-968040AE2E1E}"/>
                </a:ext>
              </a:extLst>
            </p:cNvPr>
            <p:cNvSpPr/>
            <p:nvPr/>
          </p:nvSpPr>
          <p:spPr bwMode="auto">
            <a:xfrm>
              <a:off x="5333129" y="2322082"/>
              <a:ext cx="5699154" cy="58477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</a:t>
              </a:r>
              <a:r>
                <a:rPr lang="zh-CN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随机排列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行向量使其首向量第</a:t>
              </a:r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n+2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个元素不为</a:t>
              </a:r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1DD97802-19ED-45F0-A14D-44F58B6D7B95}"/>
                </a:ext>
              </a:extLst>
            </p:cNvPr>
            <p:cNvSpPr txBox="1"/>
            <p:nvPr/>
          </p:nvSpPr>
          <p:spPr>
            <a:xfrm>
              <a:off x="5451892" y="2501676"/>
              <a:ext cx="773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77F037D-9F31-4A31-B74C-57EC10AD8A46}"/>
                </a:ext>
              </a:extLst>
            </p:cNvPr>
            <p:cNvCxnSpPr>
              <a:cxnSpLocks/>
            </p:cNvCxnSpPr>
            <p:nvPr/>
          </p:nvCxnSpPr>
          <p:spPr>
            <a:xfrm>
              <a:off x="8155937" y="2897975"/>
              <a:ext cx="1" cy="5442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0DA2E8FB-E267-4DAC-9B17-27B61653865B}"/>
                </a:ext>
              </a:extLst>
            </p:cNvPr>
            <p:cNvCxnSpPr/>
            <p:nvPr/>
          </p:nvCxnSpPr>
          <p:spPr>
            <a:xfrm>
              <a:off x="8155937" y="4052127"/>
              <a:ext cx="1" cy="5442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781C32E6-0C90-4181-86F9-32B3A80840A3}"/>
                </a:ext>
              </a:extLst>
            </p:cNvPr>
            <p:cNvCxnSpPr/>
            <p:nvPr/>
          </p:nvCxnSpPr>
          <p:spPr>
            <a:xfrm>
              <a:off x="8155938" y="1777843"/>
              <a:ext cx="1" cy="5442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70F1D49D-FAAC-4C6A-91F0-36892B577B4C}"/>
                </a:ext>
              </a:extLst>
            </p:cNvPr>
            <p:cNvCxnSpPr>
              <a:cxnSpLocks/>
            </p:cNvCxnSpPr>
            <p:nvPr/>
          </p:nvCxnSpPr>
          <p:spPr>
            <a:xfrm>
              <a:off x="8151284" y="5183099"/>
              <a:ext cx="1" cy="54423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5" name="箭头: 右弧形 54">
              <a:extLst>
                <a:ext uri="{FF2B5EF4-FFF2-40B4-BE49-F238E27FC236}">
                  <a16:creationId xmlns:a16="http://schemas.microsoft.com/office/drawing/2014/main" id="{DFAC2B5B-1CD0-491E-A1A9-5A07E4BF4000}"/>
                </a:ext>
              </a:extLst>
            </p:cNvPr>
            <p:cNvSpPr/>
            <p:nvPr/>
          </p:nvSpPr>
          <p:spPr bwMode="auto">
            <a:xfrm>
              <a:off x="11096086" y="2614467"/>
              <a:ext cx="397730" cy="3520213"/>
            </a:xfrm>
            <a:prstGeom prst="curvedLeftArrow">
              <a:avLst/>
            </a:prstGeom>
            <a:solidFill>
              <a:srgbClr val="029676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" name="箭头: 右弧形 55">
              <a:extLst>
                <a:ext uri="{FF2B5EF4-FFF2-40B4-BE49-F238E27FC236}">
                  <a16:creationId xmlns:a16="http://schemas.microsoft.com/office/drawing/2014/main" id="{4C5CDD38-4C78-4EF9-B177-A8EF06DD23BD}"/>
                </a:ext>
              </a:extLst>
            </p:cNvPr>
            <p:cNvSpPr/>
            <p:nvPr/>
          </p:nvSpPr>
          <p:spPr bwMode="auto">
            <a:xfrm rot="10800000">
              <a:off x="4867454" y="2702480"/>
              <a:ext cx="397734" cy="3335547"/>
            </a:xfrm>
            <a:prstGeom prst="curvedLeftArrow">
              <a:avLst/>
            </a:prstGeom>
            <a:solidFill>
              <a:srgbClr val="029676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95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34108" r="9013" b="24020"/>
          <a:stretch>
            <a:fillRect/>
          </a:stretch>
        </p:blipFill>
        <p:spPr>
          <a:xfrm>
            <a:off x="6203852" y="2667584"/>
            <a:ext cx="5978770" cy="154744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857500" y="2669782"/>
            <a:ext cx="9334500" cy="1543049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107908" y="2669781"/>
            <a:ext cx="1543050" cy="1543050"/>
            <a:chOff x="1123950" y="2686050"/>
            <a:chExt cx="1543050" cy="1543050"/>
          </a:xfrm>
          <a:solidFill>
            <a:srgbClr val="014924"/>
          </a:solidFill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</a:p>
        </p:txBody>
      </p:sp>
      <p:sp>
        <p:nvSpPr>
          <p:cNvPr id="15" name="矩形 14"/>
          <p:cNvSpPr/>
          <p:nvPr/>
        </p:nvSpPr>
        <p:spPr>
          <a:xfrm>
            <a:off x="2974270" y="3612031"/>
            <a:ext cx="2223678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 analysis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67" y="164635"/>
            <a:ext cx="1967230" cy="5881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54000" y="201683"/>
            <a:ext cx="898070" cy="954107"/>
            <a:chOff x="-254000" y="201683"/>
            <a:chExt cx="898070" cy="954107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57836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348037" y="217491"/>
            <a:ext cx="9713860" cy="439541"/>
            <a:chOff x="2965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9E1CF87-7617-4136-A7FE-54D13527135B}"/>
                  </a:ext>
                </a:extLst>
              </p:cNvPr>
              <p:cNvSpPr txBox="1"/>
              <p:nvPr/>
            </p:nvSpPr>
            <p:spPr>
              <a:xfrm>
                <a:off x="417761" y="4967910"/>
                <a:ext cx="110327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       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求解低维子集和问题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≤80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时，我们采用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Schoreppel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-Shamir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算法，并且使用题目中汉明重量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来对算法进行优化。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上图为使用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原始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Schoreppel</a:t>
                </a: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-Shamir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加入汉明重量改进算法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，在不同维度子集和问题的内存消耗折线图。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9E1CF87-7617-4136-A7FE-54D135271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1" y="4967910"/>
                <a:ext cx="11032788" cy="1200329"/>
              </a:xfrm>
              <a:prstGeom prst="rect">
                <a:avLst/>
              </a:prstGeom>
              <a:blipFill>
                <a:blip r:embed="rId4"/>
                <a:stretch>
                  <a:fillRect l="-498" t="-3553" r="-49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8784269B-D09A-4824-9DF1-40A9E05DDF9F}"/>
              </a:ext>
            </a:extLst>
          </p:cNvPr>
          <p:cNvSpPr/>
          <p:nvPr/>
        </p:nvSpPr>
        <p:spPr>
          <a:xfrm>
            <a:off x="267226" y="741359"/>
            <a:ext cx="3940819" cy="360000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使用汉明重量对算法进行改进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8440B2-036E-41D1-9A40-92B716FD2D9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2824" r="7103"/>
          <a:stretch/>
        </p:blipFill>
        <p:spPr bwMode="auto">
          <a:xfrm>
            <a:off x="3203234" y="1296618"/>
            <a:ext cx="4777740" cy="34080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834AD75-E557-42AC-9F39-F1461D71B2F6}"/>
              </a:ext>
            </a:extLst>
          </p:cNvPr>
          <p:cNvCxnSpPr/>
          <p:nvPr/>
        </p:nvCxnSpPr>
        <p:spPr>
          <a:xfrm>
            <a:off x="3833567" y="1791093"/>
            <a:ext cx="449344" cy="0"/>
          </a:xfrm>
          <a:prstGeom prst="line">
            <a:avLst/>
          </a:prstGeom>
          <a:ln w="12700">
            <a:solidFill>
              <a:srgbClr val="707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7B68261-3A9C-42E7-8980-000A3CAFA25C}"/>
              </a:ext>
            </a:extLst>
          </p:cNvPr>
          <p:cNvCxnSpPr/>
          <p:nvPr/>
        </p:nvCxnSpPr>
        <p:spPr>
          <a:xfrm>
            <a:off x="3833567" y="1984342"/>
            <a:ext cx="449344" cy="0"/>
          </a:xfrm>
          <a:prstGeom prst="line">
            <a:avLst/>
          </a:prstGeom>
          <a:ln w="12700">
            <a:solidFill>
              <a:srgbClr val="FF3B3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FBC63EB-924F-481C-8FEF-82E968DA2110}"/>
              </a:ext>
            </a:extLst>
          </p:cNvPr>
          <p:cNvSpPr txBox="1"/>
          <p:nvPr/>
        </p:nvSpPr>
        <p:spPr>
          <a:xfrm>
            <a:off x="4282911" y="1678315"/>
            <a:ext cx="974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使用汉明重量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E3E724-F6B4-404A-9FAA-737DA7CF13F3}"/>
              </a:ext>
            </a:extLst>
          </p:cNvPr>
          <p:cNvSpPr txBox="1"/>
          <p:nvPr/>
        </p:nvSpPr>
        <p:spPr>
          <a:xfrm>
            <a:off x="4282911" y="1873574"/>
            <a:ext cx="9741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未使用汉明重量</a:t>
            </a:r>
          </a:p>
        </p:txBody>
      </p:sp>
    </p:spTree>
    <p:extLst>
      <p:ext uri="{BB962C8B-B14F-4D97-AF65-F5344CB8AC3E}">
        <p14:creationId xmlns:p14="http://schemas.microsoft.com/office/powerpoint/2010/main" val="379711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54000" y="189697"/>
            <a:ext cx="898070" cy="954107"/>
            <a:chOff x="-254000" y="189697"/>
            <a:chExt cx="898070" cy="954107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0" y="189697"/>
              <a:ext cx="57836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348037" y="217491"/>
            <a:ext cx="9713860" cy="439541"/>
            <a:chOff x="2965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9E1CF87-7617-4136-A7FE-54D13527135B}"/>
              </a:ext>
            </a:extLst>
          </p:cNvPr>
          <p:cNvSpPr txBox="1"/>
          <p:nvPr/>
        </p:nvSpPr>
        <p:spPr>
          <a:xfrm>
            <a:off x="644070" y="5105564"/>
            <a:ext cx="10564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n-ea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上图是使用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Schroeppel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-Shamir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Howgrave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-Graham-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Joux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(HGJ)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解决子集和问题的维数增长与预估使用的内存空间的折线图。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784269B-D09A-4824-9DF1-40A9E05DDF9F}"/>
              </a:ext>
            </a:extLst>
          </p:cNvPr>
          <p:cNvSpPr/>
          <p:nvPr/>
        </p:nvSpPr>
        <p:spPr>
          <a:xfrm>
            <a:off x="267226" y="741359"/>
            <a:ext cx="3940819" cy="360000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HGJ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算法对比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2752446-8CE5-4C00-B8C6-B78ACBC5F88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1110" r="5933"/>
          <a:stretch/>
        </p:blipFill>
        <p:spPr bwMode="auto">
          <a:xfrm>
            <a:off x="3087568" y="1335797"/>
            <a:ext cx="4704271" cy="34127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B441C95-C2BD-4665-8A3D-BB22CC27B7A1}"/>
              </a:ext>
            </a:extLst>
          </p:cNvPr>
          <p:cNvCxnSpPr>
            <a:cxnSpLocks/>
          </p:cNvCxnSpPr>
          <p:nvPr/>
        </p:nvCxnSpPr>
        <p:spPr>
          <a:xfrm>
            <a:off x="3940533" y="1783420"/>
            <a:ext cx="449344" cy="0"/>
          </a:xfrm>
          <a:prstGeom prst="line">
            <a:avLst/>
          </a:prstGeom>
          <a:ln w="12700">
            <a:solidFill>
              <a:srgbClr val="707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4549C66-C58A-46EC-A3BF-35781840EFBC}"/>
              </a:ext>
            </a:extLst>
          </p:cNvPr>
          <p:cNvCxnSpPr>
            <a:cxnSpLocks/>
          </p:cNvCxnSpPr>
          <p:nvPr/>
        </p:nvCxnSpPr>
        <p:spPr>
          <a:xfrm>
            <a:off x="3940533" y="1965449"/>
            <a:ext cx="449344" cy="0"/>
          </a:xfrm>
          <a:prstGeom prst="line">
            <a:avLst/>
          </a:prstGeom>
          <a:ln w="12700">
            <a:solidFill>
              <a:srgbClr val="FF3B3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298AD54-B0FE-4F3B-8890-A0F557745FC9}"/>
              </a:ext>
            </a:extLst>
          </p:cNvPr>
          <p:cNvSpPr txBox="1"/>
          <p:nvPr/>
        </p:nvSpPr>
        <p:spPr>
          <a:xfrm>
            <a:off x="4427935" y="1675698"/>
            <a:ext cx="1288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Schroeppel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-Shamir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9F6CBE5-604B-44F5-A12D-075DA3EED82C}"/>
              </a:ext>
            </a:extLst>
          </p:cNvPr>
          <p:cNvSpPr txBox="1"/>
          <p:nvPr/>
        </p:nvSpPr>
        <p:spPr>
          <a:xfrm>
            <a:off x="4422737" y="1836162"/>
            <a:ext cx="14225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Howgrave</a:t>
            </a:r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-Graham-</a:t>
            </a:r>
            <a:r>
              <a:rPr lang="en-US" altLang="zh-CN" sz="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Joux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86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算法分析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345840" y="217554"/>
            <a:ext cx="9127534" cy="439541"/>
            <a:chOff x="2965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009869" y="239783"/>
              <a:ext cx="2287991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DISCUSSION</a:t>
              </a: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B4D0F3A-F445-4B65-ABDC-0C91456CBCD7}"/>
              </a:ext>
            </a:extLst>
          </p:cNvPr>
          <p:cNvPicPr/>
          <p:nvPr/>
        </p:nvPicPr>
        <p:blipFill rotWithShape="1">
          <a:blip r:embed="rId4"/>
          <a:srcRect r="6836"/>
          <a:stretch/>
        </p:blipFill>
        <p:spPr bwMode="auto">
          <a:xfrm>
            <a:off x="467251" y="1072219"/>
            <a:ext cx="3679201" cy="2646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3F65CE1-3216-4E71-87F8-DACDA2AC0719}"/>
              </a:ext>
            </a:extLst>
          </p:cNvPr>
          <p:cNvSpPr txBox="1"/>
          <p:nvPr/>
        </p:nvSpPr>
        <p:spPr>
          <a:xfrm>
            <a:off x="5481881" y="1381541"/>
            <a:ext cx="6084988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左图为在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HGJ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算法中，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维参数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的选取分析。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当模数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很大时，所需时间大。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当模数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很小时，所需内存空间大。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图中绿色部分为适合求解的参数范围。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9F8D5FD-ABB2-4FD0-9832-D43919E632F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t="6697"/>
          <a:stretch/>
        </p:blipFill>
        <p:spPr bwMode="auto">
          <a:xfrm>
            <a:off x="3995443" y="1941035"/>
            <a:ext cx="209550" cy="1428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B725D96-7BC0-479D-A628-338901A423AE}"/>
              </a:ext>
            </a:extLst>
          </p:cNvPr>
          <p:cNvSpPr/>
          <p:nvPr/>
        </p:nvSpPr>
        <p:spPr>
          <a:xfrm>
            <a:off x="5565944" y="689043"/>
            <a:ext cx="3940819" cy="360000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HGJ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算法中参数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的选取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59EA1FF-D6D0-4254-B05C-54C4CBBA29C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b="3590"/>
          <a:stretch/>
        </p:blipFill>
        <p:spPr bwMode="auto">
          <a:xfrm>
            <a:off x="533400" y="4061292"/>
            <a:ext cx="3737742" cy="232045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6F19A2B-AEE6-477C-9C12-13D9AA8CC731}"/>
                  </a:ext>
                </a:extLst>
              </p:cNvPr>
              <p:cNvSpPr/>
              <p:nvPr/>
            </p:nvSpPr>
            <p:spPr>
              <a:xfrm>
                <a:off x="5580231" y="3978898"/>
                <a:ext cx="3940819" cy="360000"/>
              </a:xfrm>
              <a:prstGeom prst="rect">
                <a:avLst/>
              </a:prstGeom>
              <a:solidFill>
                <a:srgbClr val="0149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HGJ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取值对求解的影响</a:t>
                </a: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6F19A2B-AEE6-477C-9C12-13D9AA8CC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231" y="3978898"/>
                <a:ext cx="3940819" cy="360000"/>
              </a:xfrm>
              <a:prstGeom prst="rect">
                <a:avLst/>
              </a:prstGeom>
              <a:blipFill>
                <a:blip r:embed="rId7"/>
                <a:stretch>
                  <a:fillRect t="-10169" b="-27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E4DE222-8C1A-4915-8740-B26BADCFCF9D}"/>
                  </a:ext>
                </a:extLst>
              </p:cNvPr>
              <p:cNvSpPr txBox="1"/>
              <p:nvPr/>
            </p:nvSpPr>
            <p:spPr>
              <a:xfrm>
                <a:off x="5481881" y="4599012"/>
                <a:ext cx="5869492" cy="212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左图为选取</a:t>
                </a:r>
                <a:r>
                  <a:rPr lang="en-US" altLang="zh-CN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n=100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维，观察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b="1" i="1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𝛔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𝐦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取值于成功求解的关系。</a:t>
                </a:r>
                <a:endPara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从左图可以看出，当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n=100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时，能求出解的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m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值是随机分布的，因此不能预测哪种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m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能够得到解，所以我们选择利用并行计算来增加找到合适的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m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的概率。对不同的线程，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得</m:t>
                        </m:r>
                        <m:r>
                          <a:rPr lang="zh-CN" altLang="en-US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m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的取值范围不同。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E4DE222-8C1A-4915-8740-B26BADCFC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881" y="4599012"/>
                <a:ext cx="5869492" cy="2120773"/>
              </a:xfrm>
              <a:prstGeom prst="rect">
                <a:avLst/>
              </a:prstGeom>
              <a:blipFill>
                <a:blip r:embed="rId8"/>
                <a:stretch>
                  <a:fillRect l="-831" b="-3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31AA130-E88E-48A8-A107-ACA665A29C08}"/>
              </a:ext>
            </a:extLst>
          </p:cNvPr>
          <p:cNvSpPr txBox="1"/>
          <p:nvPr/>
        </p:nvSpPr>
        <p:spPr>
          <a:xfrm rot="10800000">
            <a:off x="245060" y="3945893"/>
            <a:ext cx="338554" cy="18526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Number of successes</a:t>
            </a:r>
            <a:endParaRPr lang="zh-CN" altLang="en-US" sz="10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49335A8-9F94-4261-A67D-9A8924F6B1AE}"/>
                  </a:ext>
                </a:extLst>
              </p:cNvPr>
              <p:cNvSpPr txBox="1"/>
              <p:nvPr/>
            </p:nvSpPr>
            <p:spPr>
              <a:xfrm>
                <a:off x="1701148" y="6309920"/>
                <a:ext cx="10572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949335A8-9F94-4261-A67D-9A8924F6B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48" y="6309920"/>
                <a:ext cx="105727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A7822FD-BC04-4373-B1CD-59863F8E7FC9}"/>
              </a:ext>
            </a:extLst>
          </p:cNvPr>
          <p:cNvSpPr txBox="1"/>
          <p:nvPr/>
        </p:nvSpPr>
        <p:spPr>
          <a:xfrm>
            <a:off x="783928" y="3666335"/>
            <a:ext cx="3236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n=100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HGJ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中参数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对内存与时间的影响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4CF6279-526D-4E72-B338-DEEB15D91D15}"/>
                  </a:ext>
                </a:extLst>
              </p:cNvPr>
              <p:cNvSpPr txBox="1"/>
              <p:nvPr/>
            </p:nvSpPr>
            <p:spPr>
              <a:xfrm>
                <a:off x="758757" y="6522061"/>
                <a:ext cx="32366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n=100</a:t>
                </a:r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HGJ</a:t>
                </a:r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1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100" i="1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与成功求解的关系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4CF6279-526D-4E72-B338-DEEB15D91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7" y="6522061"/>
                <a:ext cx="3236686" cy="261610"/>
              </a:xfrm>
              <a:prstGeom prst="rect">
                <a:avLst/>
              </a:prstGeom>
              <a:blipFill>
                <a:blip r:embed="rId11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94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34108" r="9013" b="24020"/>
          <a:stretch>
            <a:fillRect/>
          </a:stretch>
        </p:blipFill>
        <p:spPr>
          <a:xfrm>
            <a:off x="6203852" y="2667584"/>
            <a:ext cx="5978770" cy="154744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857500" y="2669782"/>
            <a:ext cx="9334500" cy="1543049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950" y="2669781"/>
            <a:ext cx="1543050" cy="1543050"/>
            <a:chOff x="1123950" y="2686050"/>
            <a:chExt cx="1543050" cy="1543050"/>
          </a:xfrm>
          <a:solidFill>
            <a:srgbClr val="014924"/>
          </a:solidFill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950335" y="2781038"/>
            <a:ext cx="3262423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结果与总结</a:t>
            </a:r>
          </a:p>
        </p:txBody>
      </p:sp>
      <p:sp>
        <p:nvSpPr>
          <p:cNvPr id="15" name="矩形 14"/>
          <p:cNvSpPr/>
          <p:nvPr/>
        </p:nvSpPr>
        <p:spPr>
          <a:xfrm>
            <a:off x="2950335" y="3612031"/>
            <a:ext cx="2875267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AND SUMMARY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67" y="164635"/>
            <a:ext cx="1967230" cy="5881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结果与总结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686460" y="239783"/>
              <a:ext cx="125738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01167" y="782340"/>
            <a:ext cx="5071516" cy="369328"/>
            <a:chOff x="1125866" y="1909237"/>
            <a:chExt cx="5129823" cy="369328"/>
          </a:xfrm>
        </p:grpSpPr>
        <p:sp>
          <p:nvSpPr>
            <p:cNvPr id="48" name="矩形 47"/>
            <p:cNvSpPr/>
            <p:nvPr/>
          </p:nvSpPr>
          <p:spPr>
            <a:xfrm>
              <a:off x="1125866" y="1916239"/>
              <a:ext cx="5129823" cy="357774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5867" y="1909237"/>
              <a:ext cx="653754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  <p:sp>
        <p:nvSpPr>
          <p:cNvPr id="101" name="矩形 100">
            <a:extLst>
              <a:ext uri="{FF2B5EF4-FFF2-40B4-BE49-F238E27FC236}">
                <a16:creationId xmlns:a16="http://schemas.microsoft.com/office/drawing/2014/main" id="{97DB478A-86BF-42B0-9D35-8371AE624E03}"/>
              </a:ext>
            </a:extLst>
          </p:cNvPr>
          <p:cNvSpPr/>
          <p:nvPr/>
        </p:nvSpPr>
        <p:spPr>
          <a:xfrm>
            <a:off x="1030736" y="1183689"/>
            <a:ext cx="45968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Ubuntu 18.04 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intel® Xeon® E5-240</a:t>
            </a: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40-80        Python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100-180    C++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200    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Sagemath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(Python)</a:t>
            </a:r>
          </a:p>
          <a:p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898DF4-FE79-4CC8-834E-06DE1FDACA07}"/>
              </a:ext>
            </a:extLst>
          </p:cNvPr>
          <p:cNvGrpSpPr/>
          <p:nvPr/>
        </p:nvGrpSpPr>
        <p:grpSpPr>
          <a:xfrm>
            <a:off x="629373" y="2966306"/>
            <a:ext cx="4993944" cy="2403062"/>
            <a:chOff x="804216" y="1772182"/>
            <a:chExt cx="4844141" cy="3412095"/>
          </a:xfrm>
        </p:grpSpPr>
        <p:grpSp>
          <p:nvGrpSpPr>
            <p:cNvPr id="12" name="组合 11"/>
            <p:cNvGrpSpPr/>
            <p:nvPr/>
          </p:nvGrpSpPr>
          <p:grpSpPr>
            <a:xfrm>
              <a:off x="886774" y="1772182"/>
              <a:ext cx="1088349" cy="769756"/>
              <a:chOff x="1037205" y="4676928"/>
              <a:chExt cx="1088349" cy="769756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037205" y="4676928"/>
                <a:ext cx="1088349" cy="769756"/>
              </a:xfrm>
              <a:prstGeom prst="ellipse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</a:t>
                </a:r>
              </a:p>
              <a:p>
                <a:pPr algn="ctr"/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389436" y="4741494"/>
                <a:ext cx="312057" cy="382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F195D02-9D99-4491-9F97-7414BE0BC1E1}"/>
                </a:ext>
              </a:extLst>
            </p:cNvPr>
            <p:cNvGrpSpPr/>
            <p:nvPr/>
          </p:nvGrpSpPr>
          <p:grpSpPr>
            <a:xfrm>
              <a:off x="904711" y="4287978"/>
              <a:ext cx="1088349" cy="825797"/>
              <a:chOff x="1037205" y="4515861"/>
              <a:chExt cx="1088349" cy="825797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88A9A290-FF8D-4F1B-B1EE-D371CB638DFB}"/>
                  </a:ext>
                </a:extLst>
              </p:cNvPr>
              <p:cNvSpPr/>
              <p:nvPr/>
            </p:nvSpPr>
            <p:spPr>
              <a:xfrm>
                <a:off x="1037205" y="4515861"/>
                <a:ext cx="1088349" cy="825797"/>
              </a:xfrm>
              <a:prstGeom prst="ellipse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AutoShape 3">
                <a:extLst>
                  <a:ext uri="{FF2B5EF4-FFF2-40B4-BE49-F238E27FC236}">
                    <a16:creationId xmlns:a16="http://schemas.microsoft.com/office/drawing/2014/main" id="{BAA43D6F-E93C-4F6E-B6AB-A639F6E7096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91299" y="4770886"/>
                <a:ext cx="312057" cy="382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CB31DDF0-F330-42C9-A2E8-ED452A55855F}"/>
                </a:ext>
              </a:extLst>
            </p:cNvPr>
            <p:cNvGrpSpPr/>
            <p:nvPr/>
          </p:nvGrpSpPr>
          <p:grpSpPr>
            <a:xfrm>
              <a:off x="886774" y="3012480"/>
              <a:ext cx="1088349" cy="819393"/>
              <a:chOff x="1037205" y="4631919"/>
              <a:chExt cx="1088349" cy="819393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32AAB791-B5DF-4A22-995E-7A25A7EF3C77}"/>
                  </a:ext>
                </a:extLst>
              </p:cNvPr>
              <p:cNvSpPr/>
              <p:nvPr/>
            </p:nvSpPr>
            <p:spPr>
              <a:xfrm>
                <a:off x="1037205" y="4631919"/>
                <a:ext cx="1088349" cy="819393"/>
              </a:xfrm>
              <a:prstGeom prst="ellipse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.4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AutoShape 3">
                <a:extLst>
                  <a:ext uri="{FF2B5EF4-FFF2-40B4-BE49-F238E27FC236}">
                    <a16:creationId xmlns:a16="http://schemas.microsoft.com/office/drawing/2014/main" id="{C5BF43B1-0039-46FE-92EE-5C07BD964E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89436" y="4741494"/>
                <a:ext cx="312057" cy="382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CADA55E-34FC-40B4-B01D-E8A3D953A0B3}"/>
                </a:ext>
              </a:extLst>
            </p:cNvPr>
            <p:cNvSpPr/>
            <p:nvPr/>
          </p:nvSpPr>
          <p:spPr>
            <a:xfrm>
              <a:off x="2174359" y="1960080"/>
              <a:ext cx="2049693" cy="524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42.31MB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0.1s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D187281-21BF-4FCB-A368-D08D26C990C4}"/>
                </a:ext>
              </a:extLst>
            </p:cNvPr>
            <p:cNvSpPr/>
            <p:nvPr/>
          </p:nvSpPr>
          <p:spPr>
            <a:xfrm>
              <a:off x="2174359" y="3090259"/>
              <a:ext cx="2469521" cy="524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49.9MB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的内存和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59s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AEA91F99-DFE7-4AF9-8F2B-EC407B93CC88}"/>
                </a:ext>
              </a:extLst>
            </p:cNvPr>
            <p:cNvSpPr/>
            <p:nvPr/>
          </p:nvSpPr>
          <p:spPr>
            <a:xfrm>
              <a:off x="2174359" y="4287977"/>
              <a:ext cx="1112077" cy="524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个线程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C665EB5A-9333-4044-B947-B82FC5B1BB01}"/>
                </a:ext>
              </a:extLst>
            </p:cNvPr>
            <p:cNvSpPr/>
            <p:nvPr/>
          </p:nvSpPr>
          <p:spPr>
            <a:xfrm>
              <a:off x="2174359" y="4659864"/>
              <a:ext cx="3473998" cy="524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328.7MB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的内存和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1h 24m 25s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C99D4992-EFB0-4D1E-B5D6-577D9300D9B4}"/>
                </a:ext>
              </a:extLst>
            </p:cNvPr>
            <p:cNvSpPr/>
            <p:nvPr/>
          </p:nvSpPr>
          <p:spPr bwMode="auto">
            <a:xfrm flipH="1">
              <a:off x="804216" y="1921555"/>
              <a:ext cx="107483" cy="3076071"/>
            </a:xfrm>
            <a:custGeom>
              <a:avLst/>
              <a:gdLst>
                <a:gd name="T0" fmla="*/ 0 w 1412"/>
                <a:gd name="T1" fmla="*/ 82 h 6009"/>
                <a:gd name="T2" fmla="*/ 0 w 1412"/>
                <a:gd name="T3" fmla="*/ 0 h 6009"/>
                <a:gd name="T4" fmla="*/ 283 w 1412"/>
                <a:gd name="T5" fmla="*/ 71 h 6009"/>
                <a:gd name="T6" fmla="*/ 518 w 1412"/>
                <a:gd name="T7" fmla="*/ 182 h 6009"/>
                <a:gd name="T8" fmla="*/ 723 w 1412"/>
                <a:gd name="T9" fmla="*/ 367 h 6009"/>
                <a:gd name="T10" fmla="*/ 863 w 1412"/>
                <a:gd name="T11" fmla="*/ 597 h 6009"/>
                <a:gd name="T12" fmla="*/ 935 w 1412"/>
                <a:gd name="T13" fmla="*/ 848 h 6009"/>
                <a:gd name="T14" fmla="*/ 966 w 1412"/>
                <a:gd name="T15" fmla="*/ 1141 h 6009"/>
                <a:gd name="T16" fmla="*/ 931 w 1412"/>
                <a:gd name="T17" fmla="*/ 1500 h 6009"/>
                <a:gd name="T18" fmla="*/ 856 w 1412"/>
                <a:gd name="T19" fmla="*/ 1831 h 6009"/>
                <a:gd name="T20" fmla="*/ 828 w 1412"/>
                <a:gd name="T21" fmla="*/ 2176 h 6009"/>
                <a:gd name="T22" fmla="*/ 869 w 1412"/>
                <a:gd name="T23" fmla="*/ 2502 h 6009"/>
                <a:gd name="T24" fmla="*/ 961 w 1412"/>
                <a:gd name="T25" fmla="*/ 2687 h 6009"/>
                <a:gd name="T26" fmla="*/ 1110 w 1412"/>
                <a:gd name="T27" fmla="*/ 2815 h 6009"/>
                <a:gd name="T28" fmla="*/ 1244 w 1412"/>
                <a:gd name="T29" fmla="*/ 2889 h 6009"/>
                <a:gd name="T30" fmla="*/ 1412 w 1412"/>
                <a:gd name="T31" fmla="*/ 2920 h 6009"/>
                <a:gd name="T32" fmla="*/ 1412 w 1412"/>
                <a:gd name="T33" fmla="*/ 3079 h 6009"/>
                <a:gd name="T34" fmla="*/ 1156 w 1412"/>
                <a:gd name="T35" fmla="*/ 3164 h 6009"/>
                <a:gd name="T36" fmla="*/ 999 w 1412"/>
                <a:gd name="T37" fmla="*/ 3291 h 6009"/>
                <a:gd name="T38" fmla="*/ 880 w 1412"/>
                <a:gd name="T39" fmla="*/ 3508 h 6009"/>
                <a:gd name="T40" fmla="*/ 826 w 1412"/>
                <a:gd name="T41" fmla="*/ 3804 h 6009"/>
                <a:gd name="T42" fmla="*/ 850 w 1412"/>
                <a:gd name="T43" fmla="*/ 4193 h 6009"/>
                <a:gd name="T44" fmla="*/ 884 w 1412"/>
                <a:gd name="T45" fmla="*/ 4452 h 6009"/>
                <a:gd name="T46" fmla="*/ 935 w 1412"/>
                <a:gd name="T47" fmla="*/ 4752 h 6009"/>
                <a:gd name="T48" fmla="*/ 944 w 1412"/>
                <a:gd name="T49" fmla="*/ 5046 h 6009"/>
                <a:gd name="T50" fmla="*/ 893 w 1412"/>
                <a:gd name="T51" fmla="*/ 5331 h 6009"/>
                <a:gd name="T52" fmla="*/ 792 w 1412"/>
                <a:gd name="T53" fmla="*/ 5553 h 6009"/>
                <a:gd name="T54" fmla="*/ 639 w 1412"/>
                <a:gd name="T55" fmla="*/ 5737 h 6009"/>
                <a:gd name="T56" fmla="*/ 458 w 1412"/>
                <a:gd name="T57" fmla="*/ 5879 h 6009"/>
                <a:gd name="T58" fmla="*/ 310 w 1412"/>
                <a:gd name="T59" fmla="*/ 5967 h 6009"/>
                <a:gd name="T60" fmla="*/ 212 w 1412"/>
                <a:gd name="T61" fmla="*/ 6005 h 6009"/>
                <a:gd name="T62" fmla="*/ 171 w 1412"/>
                <a:gd name="T63" fmla="*/ 5973 h 6009"/>
                <a:gd name="T64" fmla="*/ 208 w 1412"/>
                <a:gd name="T65" fmla="*/ 5905 h 6009"/>
                <a:gd name="T66" fmla="*/ 300 w 1412"/>
                <a:gd name="T67" fmla="*/ 5840 h 6009"/>
                <a:gd name="T68" fmla="*/ 445 w 1412"/>
                <a:gd name="T69" fmla="*/ 5705 h 6009"/>
                <a:gd name="T70" fmla="*/ 564 w 1412"/>
                <a:gd name="T71" fmla="*/ 5512 h 6009"/>
                <a:gd name="T72" fmla="*/ 625 w 1412"/>
                <a:gd name="T73" fmla="*/ 5315 h 6009"/>
                <a:gd name="T74" fmla="*/ 638 w 1412"/>
                <a:gd name="T75" fmla="*/ 5121 h 6009"/>
                <a:gd name="T76" fmla="*/ 618 w 1412"/>
                <a:gd name="T77" fmla="*/ 4825 h 6009"/>
                <a:gd name="T78" fmla="*/ 584 w 1412"/>
                <a:gd name="T79" fmla="*/ 4415 h 6009"/>
                <a:gd name="T80" fmla="*/ 578 w 1412"/>
                <a:gd name="T81" fmla="*/ 4048 h 6009"/>
                <a:gd name="T82" fmla="*/ 632 w 1412"/>
                <a:gd name="T83" fmla="*/ 3704 h 6009"/>
                <a:gd name="T84" fmla="*/ 772 w 1412"/>
                <a:gd name="T85" fmla="*/ 3412 h 6009"/>
                <a:gd name="T86" fmla="*/ 941 w 1412"/>
                <a:gd name="T87" fmla="*/ 3215 h 6009"/>
                <a:gd name="T88" fmla="*/ 1273 w 1412"/>
                <a:gd name="T89" fmla="*/ 3012 h 6009"/>
                <a:gd name="T90" fmla="*/ 1034 w 1412"/>
                <a:gd name="T91" fmla="*/ 2880 h 6009"/>
                <a:gd name="T92" fmla="*/ 884 w 1412"/>
                <a:gd name="T93" fmla="*/ 2767 h 6009"/>
                <a:gd name="T94" fmla="*/ 739 w 1412"/>
                <a:gd name="T95" fmla="*/ 2564 h 6009"/>
                <a:gd name="T96" fmla="*/ 611 w 1412"/>
                <a:gd name="T97" fmla="*/ 2279 h 6009"/>
                <a:gd name="T98" fmla="*/ 558 w 1412"/>
                <a:gd name="T99" fmla="*/ 1973 h 6009"/>
                <a:gd name="T100" fmla="*/ 562 w 1412"/>
                <a:gd name="T101" fmla="*/ 1648 h 6009"/>
                <a:gd name="T102" fmla="*/ 605 w 1412"/>
                <a:gd name="T103" fmla="*/ 1308 h 6009"/>
                <a:gd name="T104" fmla="*/ 646 w 1412"/>
                <a:gd name="T105" fmla="*/ 904 h 6009"/>
                <a:gd name="T106" fmla="*/ 619 w 1412"/>
                <a:gd name="T107" fmla="*/ 644 h 6009"/>
                <a:gd name="T108" fmla="*/ 520 w 1412"/>
                <a:gd name="T109" fmla="*/ 441 h 6009"/>
                <a:gd name="T110" fmla="*/ 341 w 1412"/>
                <a:gd name="T111" fmla="*/ 240 h 6009"/>
                <a:gd name="T112" fmla="*/ 152 w 1412"/>
                <a:gd name="T113" fmla="*/ 132 h 6009"/>
                <a:gd name="T114" fmla="*/ 0 w 1412"/>
                <a:gd name="T115" fmla="*/ 82 h 6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2" h="6009">
                  <a:moveTo>
                    <a:pt x="0" y="82"/>
                  </a:moveTo>
                  <a:lnTo>
                    <a:pt x="0" y="0"/>
                  </a:lnTo>
                  <a:cubicBezTo>
                    <a:pt x="108" y="24"/>
                    <a:pt x="202" y="47"/>
                    <a:pt x="283" y="71"/>
                  </a:cubicBezTo>
                  <a:cubicBezTo>
                    <a:pt x="364" y="95"/>
                    <a:pt x="442" y="132"/>
                    <a:pt x="518" y="182"/>
                  </a:cubicBezTo>
                  <a:cubicBezTo>
                    <a:pt x="594" y="231"/>
                    <a:pt x="662" y="293"/>
                    <a:pt x="723" y="367"/>
                  </a:cubicBezTo>
                  <a:cubicBezTo>
                    <a:pt x="784" y="443"/>
                    <a:pt x="830" y="519"/>
                    <a:pt x="863" y="597"/>
                  </a:cubicBezTo>
                  <a:cubicBezTo>
                    <a:pt x="894" y="675"/>
                    <a:pt x="917" y="759"/>
                    <a:pt x="935" y="848"/>
                  </a:cubicBezTo>
                  <a:cubicBezTo>
                    <a:pt x="952" y="937"/>
                    <a:pt x="963" y="1036"/>
                    <a:pt x="966" y="1141"/>
                  </a:cubicBezTo>
                  <a:cubicBezTo>
                    <a:pt x="970" y="1248"/>
                    <a:pt x="959" y="1368"/>
                    <a:pt x="931" y="1500"/>
                  </a:cubicBezTo>
                  <a:lnTo>
                    <a:pt x="856" y="1831"/>
                  </a:lnTo>
                  <a:cubicBezTo>
                    <a:pt x="834" y="1941"/>
                    <a:pt x="826" y="2055"/>
                    <a:pt x="828" y="2176"/>
                  </a:cubicBezTo>
                  <a:cubicBezTo>
                    <a:pt x="828" y="2308"/>
                    <a:pt x="841" y="2417"/>
                    <a:pt x="869" y="2502"/>
                  </a:cubicBezTo>
                  <a:cubicBezTo>
                    <a:pt x="896" y="2587"/>
                    <a:pt x="926" y="2649"/>
                    <a:pt x="961" y="2687"/>
                  </a:cubicBezTo>
                  <a:cubicBezTo>
                    <a:pt x="994" y="2724"/>
                    <a:pt x="1044" y="2767"/>
                    <a:pt x="1110" y="2815"/>
                  </a:cubicBezTo>
                  <a:cubicBezTo>
                    <a:pt x="1176" y="2862"/>
                    <a:pt x="1221" y="2887"/>
                    <a:pt x="1244" y="2889"/>
                  </a:cubicBezTo>
                  <a:lnTo>
                    <a:pt x="1412" y="2920"/>
                  </a:lnTo>
                  <a:lnTo>
                    <a:pt x="1412" y="3079"/>
                  </a:lnTo>
                  <a:cubicBezTo>
                    <a:pt x="1298" y="3106"/>
                    <a:pt x="1213" y="3134"/>
                    <a:pt x="1156" y="3164"/>
                  </a:cubicBezTo>
                  <a:cubicBezTo>
                    <a:pt x="1099" y="3193"/>
                    <a:pt x="1047" y="3236"/>
                    <a:pt x="999" y="3291"/>
                  </a:cubicBezTo>
                  <a:cubicBezTo>
                    <a:pt x="952" y="3347"/>
                    <a:pt x="912" y="3419"/>
                    <a:pt x="880" y="3508"/>
                  </a:cubicBezTo>
                  <a:cubicBezTo>
                    <a:pt x="847" y="3596"/>
                    <a:pt x="829" y="3695"/>
                    <a:pt x="826" y="3804"/>
                  </a:cubicBezTo>
                  <a:cubicBezTo>
                    <a:pt x="823" y="3914"/>
                    <a:pt x="830" y="4043"/>
                    <a:pt x="850" y="4193"/>
                  </a:cubicBezTo>
                  <a:cubicBezTo>
                    <a:pt x="860" y="4296"/>
                    <a:pt x="872" y="4383"/>
                    <a:pt x="884" y="4452"/>
                  </a:cubicBezTo>
                  <a:lnTo>
                    <a:pt x="935" y="4752"/>
                  </a:lnTo>
                  <a:cubicBezTo>
                    <a:pt x="948" y="4855"/>
                    <a:pt x="951" y="4953"/>
                    <a:pt x="944" y="5046"/>
                  </a:cubicBezTo>
                  <a:cubicBezTo>
                    <a:pt x="936" y="5150"/>
                    <a:pt x="919" y="5246"/>
                    <a:pt x="893" y="5331"/>
                  </a:cubicBezTo>
                  <a:cubicBezTo>
                    <a:pt x="866" y="5416"/>
                    <a:pt x="832" y="5491"/>
                    <a:pt x="792" y="5553"/>
                  </a:cubicBezTo>
                  <a:cubicBezTo>
                    <a:pt x="753" y="5617"/>
                    <a:pt x="702" y="5678"/>
                    <a:pt x="639" y="5737"/>
                  </a:cubicBezTo>
                  <a:cubicBezTo>
                    <a:pt x="578" y="5796"/>
                    <a:pt x="517" y="5843"/>
                    <a:pt x="458" y="5879"/>
                  </a:cubicBezTo>
                  <a:lnTo>
                    <a:pt x="310" y="5967"/>
                  </a:lnTo>
                  <a:cubicBezTo>
                    <a:pt x="268" y="5997"/>
                    <a:pt x="235" y="6009"/>
                    <a:pt x="212" y="6005"/>
                  </a:cubicBezTo>
                  <a:cubicBezTo>
                    <a:pt x="189" y="6001"/>
                    <a:pt x="175" y="5990"/>
                    <a:pt x="171" y="5973"/>
                  </a:cubicBezTo>
                  <a:cubicBezTo>
                    <a:pt x="166" y="5954"/>
                    <a:pt x="179" y="5932"/>
                    <a:pt x="208" y="5905"/>
                  </a:cubicBezTo>
                  <a:cubicBezTo>
                    <a:pt x="219" y="5896"/>
                    <a:pt x="249" y="5874"/>
                    <a:pt x="300" y="5840"/>
                  </a:cubicBezTo>
                  <a:cubicBezTo>
                    <a:pt x="351" y="5804"/>
                    <a:pt x="399" y="5760"/>
                    <a:pt x="445" y="5705"/>
                  </a:cubicBezTo>
                  <a:cubicBezTo>
                    <a:pt x="492" y="5650"/>
                    <a:pt x="532" y="5587"/>
                    <a:pt x="564" y="5512"/>
                  </a:cubicBezTo>
                  <a:cubicBezTo>
                    <a:pt x="596" y="5439"/>
                    <a:pt x="617" y="5373"/>
                    <a:pt x="625" y="5315"/>
                  </a:cubicBezTo>
                  <a:cubicBezTo>
                    <a:pt x="634" y="5258"/>
                    <a:pt x="638" y="5192"/>
                    <a:pt x="638" y="5121"/>
                  </a:cubicBezTo>
                  <a:cubicBezTo>
                    <a:pt x="636" y="5058"/>
                    <a:pt x="629" y="4960"/>
                    <a:pt x="618" y="4825"/>
                  </a:cubicBezTo>
                  <a:cubicBezTo>
                    <a:pt x="606" y="4690"/>
                    <a:pt x="595" y="4553"/>
                    <a:pt x="584" y="4415"/>
                  </a:cubicBezTo>
                  <a:cubicBezTo>
                    <a:pt x="574" y="4277"/>
                    <a:pt x="572" y="4156"/>
                    <a:pt x="578" y="4048"/>
                  </a:cubicBezTo>
                  <a:cubicBezTo>
                    <a:pt x="584" y="3907"/>
                    <a:pt x="603" y="3792"/>
                    <a:pt x="632" y="3704"/>
                  </a:cubicBezTo>
                  <a:cubicBezTo>
                    <a:pt x="661" y="3616"/>
                    <a:pt x="708" y="3518"/>
                    <a:pt x="772" y="3412"/>
                  </a:cubicBezTo>
                  <a:cubicBezTo>
                    <a:pt x="837" y="3305"/>
                    <a:pt x="893" y="3239"/>
                    <a:pt x="941" y="3215"/>
                  </a:cubicBezTo>
                  <a:lnTo>
                    <a:pt x="1273" y="3012"/>
                  </a:lnTo>
                  <a:cubicBezTo>
                    <a:pt x="1174" y="2959"/>
                    <a:pt x="1094" y="2915"/>
                    <a:pt x="1034" y="2880"/>
                  </a:cubicBezTo>
                  <a:cubicBezTo>
                    <a:pt x="975" y="2844"/>
                    <a:pt x="924" y="2806"/>
                    <a:pt x="884" y="2767"/>
                  </a:cubicBezTo>
                  <a:cubicBezTo>
                    <a:pt x="844" y="2729"/>
                    <a:pt x="796" y="2661"/>
                    <a:pt x="739" y="2564"/>
                  </a:cubicBezTo>
                  <a:cubicBezTo>
                    <a:pt x="683" y="2467"/>
                    <a:pt x="639" y="2372"/>
                    <a:pt x="611" y="2279"/>
                  </a:cubicBezTo>
                  <a:cubicBezTo>
                    <a:pt x="582" y="2187"/>
                    <a:pt x="565" y="2085"/>
                    <a:pt x="558" y="1973"/>
                  </a:cubicBezTo>
                  <a:cubicBezTo>
                    <a:pt x="550" y="1862"/>
                    <a:pt x="552" y="1753"/>
                    <a:pt x="562" y="1648"/>
                  </a:cubicBezTo>
                  <a:cubicBezTo>
                    <a:pt x="566" y="1592"/>
                    <a:pt x="580" y="1478"/>
                    <a:pt x="605" y="1308"/>
                  </a:cubicBezTo>
                  <a:cubicBezTo>
                    <a:pt x="629" y="1139"/>
                    <a:pt x="643" y="1004"/>
                    <a:pt x="646" y="904"/>
                  </a:cubicBezTo>
                  <a:cubicBezTo>
                    <a:pt x="649" y="805"/>
                    <a:pt x="641" y="718"/>
                    <a:pt x="619" y="644"/>
                  </a:cubicBezTo>
                  <a:cubicBezTo>
                    <a:pt x="603" y="589"/>
                    <a:pt x="569" y="522"/>
                    <a:pt x="520" y="441"/>
                  </a:cubicBezTo>
                  <a:cubicBezTo>
                    <a:pt x="470" y="360"/>
                    <a:pt x="411" y="293"/>
                    <a:pt x="341" y="240"/>
                  </a:cubicBezTo>
                  <a:cubicBezTo>
                    <a:pt x="272" y="187"/>
                    <a:pt x="208" y="152"/>
                    <a:pt x="152" y="13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C6D6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2A6A5A2-D2F5-44F9-A647-70B0E446A5A7}"/>
              </a:ext>
            </a:extLst>
          </p:cNvPr>
          <p:cNvGrpSpPr/>
          <p:nvPr/>
        </p:nvGrpSpPr>
        <p:grpSpPr>
          <a:xfrm>
            <a:off x="6022005" y="1131375"/>
            <a:ext cx="5785025" cy="4261066"/>
            <a:chOff x="6215417" y="901902"/>
            <a:chExt cx="5929556" cy="5787249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244D1C8-96E4-41FB-A695-A5BCB6F24C83}"/>
                </a:ext>
              </a:extLst>
            </p:cNvPr>
            <p:cNvGrpSpPr/>
            <p:nvPr/>
          </p:nvGrpSpPr>
          <p:grpSpPr>
            <a:xfrm>
              <a:off x="6391822" y="901902"/>
              <a:ext cx="1047617" cy="783772"/>
              <a:chOff x="1125488" y="4557884"/>
              <a:chExt cx="1047617" cy="783772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3610F727-0627-4729-A9A8-188234B54ACF}"/>
                  </a:ext>
                </a:extLst>
              </p:cNvPr>
              <p:cNvSpPr/>
              <p:nvPr/>
            </p:nvSpPr>
            <p:spPr>
              <a:xfrm>
                <a:off x="1125488" y="4557884"/>
                <a:ext cx="1047617" cy="783772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.1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AutoShape 3">
                <a:extLst>
                  <a:ext uri="{FF2B5EF4-FFF2-40B4-BE49-F238E27FC236}">
                    <a16:creationId xmlns:a16="http://schemas.microsoft.com/office/drawing/2014/main" id="{D6A662F2-2A77-45B7-AAC7-55BB9E55900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89436" y="4741494"/>
                <a:ext cx="312057" cy="382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0F5F98F-E326-46B4-BEA0-38054E786F46}"/>
                </a:ext>
              </a:extLst>
            </p:cNvPr>
            <p:cNvGrpSpPr/>
            <p:nvPr/>
          </p:nvGrpSpPr>
          <p:grpSpPr>
            <a:xfrm>
              <a:off x="6405315" y="5806602"/>
              <a:ext cx="1047617" cy="783772"/>
              <a:chOff x="1125488" y="4557884"/>
              <a:chExt cx="1047617" cy="783772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410AA2E-3FD6-43E1-8549-97A126E0D566}"/>
                  </a:ext>
                </a:extLst>
              </p:cNvPr>
              <p:cNvSpPr/>
              <p:nvPr/>
            </p:nvSpPr>
            <p:spPr>
              <a:xfrm>
                <a:off x="1125488" y="4557884"/>
                <a:ext cx="1047617" cy="783772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180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.4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AutoShape 3">
                <a:extLst>
                  <a:ext uri="{FF2B5EF4-FFF2-40B4-BE49-F238E27FC236}">
                    <a16:creationId xmlns:a16="http://schemas.microsoft.com/office/drawing/2014/main" id="{0494F05E-E886-4EA2-A468-B540B1DA9E9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89436" y="4741494"/>
                <a:ext cx="312057" cy="382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EA4EFBC-9E5F-42D7-B465-C874B230E2E3}"/>
                </a:ext>
              </a:extLst>
            </p:cNvPr>
            <p:cNvGrpSpPr/>
            <p:nvPr/>
          </p:nvGrpSpPr>
          <p:grpSpPr>
            <a:xfrm>
              <a:off x="6393116" y="4580427"/>
              <a:ext cx="1047617" cy="783772"/>
              <a:chOff x="1125488" y="4557884"/>
              <a:chExt cx="1047617" cy="783772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EE39AE5A-EB72-444A-9764-921B4BCE525E}"/>
                  </a:ext>
                </a:extLst>
              </p:cNvPr>
              <p:cNvSpPr/>
              <p:nvPr/>
            </p:nvSpPr>
            <p:spPr>
              <a:xfrm>
                <a:off x="1125488" y="4557884"/>
                <a:ext cx="1047617" cy="783772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160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7.4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AutoShape 3">
                <a:extLst>
                  <a:ext uri="{FF2B5EF4-FFF2-40B4-BE49-F238E27FC236}">
                    <a16:creationId xmlns:a16="http://schemas.microsoft.com/office/drawing/2014/main" id="{A0A0AF04-630A-4E7F-8389-EDF707DEBD5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89436" y="4741494"/>
                <a:ext cx="312057" cy="382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51F1E6A-01C6-484D-985C-53C3B8BC86DF}"/>
                </a:ext>
              </a:extLst>
            </p:cNvPr>
            <p:cNvGrpSpPr/>
            <p:nvPr/>
          </p:nvGrpSpPr>
          <p:grpSpPr>
            <a:xfrm>
              <a:off x="6405315" y="3354252"/>
              <a:ext cx="1047617" cy="783772"/>
              <a:chOff x="1125488" y="4557884"/>
              <a:chExt cx="1047617" cy="783772"/>
            </a:xfrm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42AA9913-AB3B-4CF0-834F-D85DC381F40A}"/>
                  </a:ext>
                </a:extLst>
              </p:cNvPr>
              <p:cNvSpPr/>
              <p:nvPr/>
            </p:nvSpPr>
            <p:spPr>
              <a:xfrm>
                <a:off x="1125488" y="4557884"/>
                <a:ext cx="1047617" cy="783772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140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.4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AutoShape 3">
                <a:extLst>
                  <a:ext uri="{FF2B5EF4-FFF2-40B4-BE49-F238E27FC236}">
                    <a16:creationId xmlns:a16="http://schemas.microsoft.com/office/drawing/2014/main" id="{5E3051FE-00A5-4F55-9A31-F6EF9B58D25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89436" y="4741494"/>
                <a:ext cx="312057" cy="382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FB91C696-A0E1-4CA1-85C0-88D97707EC42}"/>
                </a:ext>
              </a:extLst>
            </p:cNvPr>
            <p:cNvGrpSpPr/>
            <p:nvPr/>
          </p:nvGrpSpPr>
          <p:grpSpPr>
            <a:xfrm>
              <a:off x="6405315" y="2128077"/>
              <a:ext cx="1047617" cy="783772"/>
              <a:chOff x="1125488" y="4557884"/>
              <a:chExt cx="1047617" cy="783772"/>
            </a:xfrm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FF209057-B7B7-48E0-AA67-6C0C3541E5CB}"/>
                  </a:ext>
                </a:extLst>
              </p:cNvPr>
              <p:cNvSpPr/>
              <p:nvPr/>
            </p:nvSpPr>
            <p:spPr>
              <a:xfrm>
                <a:off x="1125488" y="4557884"/>
                <a:ext cx="1047617" cy="783772"/>
              </a:xfrm>
              <a:prstGeom prst="ellipse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120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题</a:t>
                </a:r>
                <a:r>
                  <a:rPr lang="en-US" altLang="zh-CN" sz="12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.4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AutoShape 3">
                <a:extLst>
                  <a:ext uri="{FF2B5EF4-FFF2-40B4-BE49-F238E27FC236}">
                    <a16:creationId xmlns:a16="http://schemas.microsoft.com/office/drawing/2014/main" id="{4894DA48-1CE3-43C7-99C3-35D1711736C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389436" y="4741494"/>
                <a:ext cx="312057" cy="3820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EFBB2325-A552-4600-8309-788B8CF48897}"/>
                </a:ext>
              </a:extLst>
            </p:cNvPr>
            <p:cNvSpPr/>
            <p:nvPr/>
          </p:nvSpPr>
          <p:spPr>
            <a:xfrm>
              <a:off x="7987722" y="1188645"/>
              <a:ext cx="3555892" cy="50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73MB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的内存和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0.18s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时间内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9CBD01C7-D1E6-4687-8067-DC42EDEAD8B0}"/>
                </a:ext>
              </a:extLst>
            </p:cNvPr>
            <p:cNvSpPr/>
            <p:nvPr/>
          </p:nvSpPr>
          <p:spPr>
            <a:xfrm>
              <a:off x="7987722" y="2158994"/>
              <a:ext cx="1175111" cy="50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个线程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E1D0CF8-3570-4100-AECD-D4D915BAB031}"/>
                </a:ext>
              </a:extLst>
            </p:cNvPr>
            <p:cNvSpPr/>
            <p:nvPr/>
          </p:nvSpPr>
          <p:spPr>
            <a:xfrm>
              <a:off x="7987723" y="2436910"/>
              <a:ext cx="4157250" cy="50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1496MB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的内存和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3h 10m 25s 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时间内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124A585D-C84F-4990-9DB6-1C0397BA6852}"/>
                </a:ext>
              </a:extLst>
            </p:cNvPr>
            <p:cNvSpPr/>
            <p:nvPr/>
          </p:nvSpPr>
          <p:spPr>
            <a:xfrm>
              <a:off x="8040017" y="3394048"/>
              <a:ext cx="1175111" cy="50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个线程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D6BFF3EB-B66F-4EEF-B800-DECA5577E475}"/>
                </a:ext>
              </a:extLst>
            </p:cNvPr>
            <p:cNvSpPr/>
            <p:nvPr/>
          </p:nvSpPr>
          <p:spPr>
            <a:xfrm>
              <a:off x="8040017" y="3680049"/>
              <a:ext cx="3920651" cy="50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3584MB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内存和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3h 54m 21s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时间内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B5408748-BFA6-4F32-9EA7-A67A8DF4CDA5}"/>
                </a:ext>
              </a:extLst>
            </p:cNvPr>
            <p:cNvSpPr/>
            <p:nvPr/>
          </p:nvSpPr>
          <p:spPr>
            <a:xfrm>
              <a:off x="8027818" y="4620222"/>
              <a:ext cx="1175111" cy="50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个线程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B04169B1-7CC7-4B07-B189-912B1475953D}"/>
                </a:ext>
              </a:extLst>
            </p:cNvPr>
            <p:cNvSpPr/>
            <p:nvPr/>
          </p:nvSpPr>
          <p:spPr>
            <a:xfrm>
              <a:off x="8001369" y="4961441"/>
              <a:ext cx="3988016" cy="50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191728MB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内存和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1h 4m 48s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时间内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12F50088-88F8-41E2-AD63-C08CE7974758}"/>
                </a:ext>
              </a:extLst>
            </p:cNvPr>
            <p:cNvSpPr/>
            <p:nvPr/>
          </p:nvSpPr>
          <p:spPr>
            <a:xfrm>
              <a:off x="8023284" y="5818203"/>
              <a:ext cx="938511" cy="50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48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线程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D5F5E9C-D3AA-44FE-9B57-E0381F7D6DDE}"/>
                </a:ext>
              </a:extLst>
            </p:cNvPr>
            <p:cNvSpPr/>
            <p:nvPr/>
          </p:nvSpPr>
          <p:spPr>
            <a:xfrm>
              <a:off x="8039224" y="6187536"/>
              <a:ext cx="3790849" cy="50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332432MB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内存和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82h 44m 44s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EB3E4E05-BD31-44F1-A74E-13F2BCCE8433}"/>
                </a:ext>
              </a:extLst>
            </p:cNvPr>
            <p:cNvSpPr/>
            <p:nvPr/>
          </p:nvSpPr>
          <p:spPr bwMode="auto">
            <a:xfrm flipH="1">
              <a:off x="6215417" y="1042463"/>
              <a:ext cx="189335" cy="5367414"/>
            </a:xfrm>
            <a:custGeom>
              <a:avLst/>
              <a:gdLst>
                <a:gd name="T0" fmla="*/ 0 w 1412"/>
                <a:gd name="T1" fmla="*/ 82 h 6009"/>
                <a:gd name="T2" fmla="*/ 0 w 1412"/>
                <a:gd name="T3" fmla="*/ 0 h 6009"/>
                <a:gd name="T4" fmla="*/ 283 w 1412"/>
                <a:gd name="T5" fmla="*/ 71 h 6009"/>
                <a:gd name="T6" fmla="*/ 518 w 1412"/>
                <a:gd name="T7" fmla="*/ 182 h 6009"/>
                <a:gd name="T8" fmla="*/ 723 w 1412"/>
                <a:gd name="T9" fmla="*/ 367 h 6009"/>
                <a:gd name="T10" fmla="*/ 863 w 1412"/>
                <a:gd name="T11" fmla="*/ 597 h 6009"/>
                <a:gd name="T12" fmla="*/ 935 w 1412"/>
                <a:gd name="T13" fmla="*/ 848 h 6009"/>
                <a:gd name="T14" fmla="*/ 966 w 1412"/>
                <a:gd name="T15" fmla="*/ 1141 h 6009"/>
                <a:gd name="T16" fmla="*/ 931 w 1412"/>
                <a:gd name="T17" fmla="*/ 1500 h 6009"/>
                <a:gd name="T18" fmla="*/ 856 w 1412"/>
                <a:gd name="T19" fmla="*/ 1831 h 6009"/>
                <a:gd name="T20" fmla="*/ 828 w 1412"/>
                <a:gd name="T21" fmla="*/ 2176 h 6009"/>
                <a:gd name="T22" fmla="*/ 869 w 1412"/>
                <a:gd name="T23" fmla="*/ 2502 h 6009"/>
                <a:gd name="T24" fmla="*/ 961 w 1412"/>
                <a:gd name="T25" fmla="*/ 2687 h 6009"/>
                <a:gd name="T26" fmla="*/ 1110 w 1412"/>
                <a:gd name="T27" fmla="*/ 2815 h 6009"/>
                <a:gd name="T28" fmla="*/ 1244 w 1412"/>
                <a:gd name="T29" fmla="*/ 2889 h 6009"/>
                <a:gd name="T30" fmla="*/ 1412 w 1412"/>
                <a:gd name="T31" fmla="*/ 2920 h 6009"/>
                <a:gd name="T32" fmla="*/ 1412 w 1412"/>
                <a:gd name="T33" fmla="*/ 3079 h 6009"/>
                <a:gd name="T34" fmla="*/ 1156 w 1412"/>
                <a:gd name="T35" fmla="*/ 3164 h 6009"/>
                <a:gd name="T36" fmla="*/ 999 w 1412"/>
                <a:gd name="T37" fmla="*/ 3291 h 6009"/>
                <a:gd name="T38" fmla="*/ 880 w 1412"/>
                <a:gd name="T39" fmla="*/ 3508 h 6009"/>
                <a:gd name="T40" fmla="*/ 826 w 1412"/>
                <a:gd name="T41" fmla="*/ 3804 h 6009"/>
                <a:gd name="T42" fmla="*/ 850 w 1412"/>
                <a:gd name="T43" fmla="*/ 4193 h 6009"/>
                <a:gd name="T44" fmla="*/ 884 w 1412"/>
                <a:gd name="T45" fmla="*/ 4452 h 6009"/>
                <a:gd name="T46" fmla="*/ 935 w 1412"/>
                <a:gd name="T47" fmla="*/ 4752 h 6009"/>
                <a:gd name="T48" fmla="*/ 944 w 1412"/>
                <a:gd name="T49" fmla="*/ 5046 h 6009"/>
                <a:gd name="T50" fmla="*/ 893 w 1412"/>
                <a:gd name="T51" fmla="*/ 5331 h 6009"/>
                <a:gd name="T52" fmla="*/ 792 w 1412"/>
                <a:gd name="T53" fmla="*/ 5553 h 6009"/>
                <a:gd name="T54" fmla="*/ 639 w 1412"/>
                <a:gd name="T55" fmla="*/ 5737 h 6009"/>
                <a:gd name="T56" fmla="*/ 458 w 1412"/>
                <a:gd name="T57" fmla="*/ 5879 h 6009"/>
                <a:gd name="T58" fmla="*/ 310 w 1412"/>
                <a:gd name="T59" fmla="*/ 5967 h 6009"/>
                <a:gd name="T60" fmla="*/ 212 w 1412"/>
                <a:gd name="T61" fmla="*/ 6005 h 6009"/>
                <a:gd name="T62" fmla="*/ 171 w 1412"/>
                <a:gd name="T63" fmla="*/ 5973 h 6009"/>
                <a:gd name="T64" fmla="*/ 208 w 1412"/>
                <a:gd name="T65" fmla="*/ 5905 h 6009"/>
                <a:gd name="T66" fmla="*/ 300 w 1412"/>
                <a:gd name="T67" fmla="*/ 5840 h 6009"/>
                <a:gd name="T68" fmla="*/ 445 w 1412"/>
                <a:gd name="T69" fmla="*/ 5705 h 6009"/>
                <a:gd name="T70" fmla="*/ 564 w 1412"/>
                <a:gd name="T71" fmla="*/ 5512 h 6009"/>
                <a:gd name="T72" fmla="*/ 625 w 1412"/>
                <a:gd name="T73" fmla="*/ 5315 h 6009"/>
                <a:gd name="T74" fmla="*/ 638 w 1412"/>
                <a:gd name="T75" fmla="*/ 5121 h 6009"/>
                <a:gd name="T76" fmla="*/ 618 w 1412"/>
                <a:gd name="T77" fmla="*/ 4825 h 6009"/>
                <a:gd name="T78" fmla="*/ 584 w 1412"/>
                <a:gd name="T79" fmla="*/ 4415 h 6009"/>
                <a:gd name="T80" fmla="*/ 578 w 1412"/>
                <a:gd name="T81" fmla="*/ 4048 h 6009"/>
                <a:gd name="T82" fmla="*/ 632 w 1412"/>
                <a:gd name="T83" fmla="*/ 3704 h 6009"/>
                <a:gd name="T84" fmla="*/ 772 w 1412"/>
                <a:gd name="T85" fmla="*/ 3412 h 6009"/>
                <a:gd name="T86" fmla="*/ 941 w 1412"/>
                <a:gd name="T87" fmla="*/ 3215 h 6009"/>
                <a:gd name="T88" fmla="*/ 1273 w 1412"/>
                <a:gd name="T89" fmla="*/ 3012 h 6009"/>
                <a:gd name="T90" fmla="*/ 1034 w 1412"/>
                <a:gd name="T91" fmla="*/ 2880 h 6009"/>
                <a:gd name="T92" fmla="*/ 884 w 1412"/>
                <a:gd name="T93" fmla="*/ 2767 h 6009"/>
                <a:gd name="T94" fmla="*/ 739 w 1412"/>
                <a:gd name="T95" fmla="*/ 2564 h 6009"/>
                <a:gd name="T96" fmla="*/ 611 w 1412"/>
                <a:gd name="T97" fmla="*/ 2279 h 6009"/>
                <a:gd name="T98" fmla="*/ 558 w 1412"/>
                <a:gd name="T99" fmla="*/ 1973 h 6009"/>
                <a:gd name="T100" fmla="*/ 562 w 1412"/>
                <a:gd name="T101" fmla="*/ 1648 h 6009"/>
                <a:gd name="T102" fmla="*/ 605 w 1412"/>
                <a:gd name="T103" fmla="*/ 1308 h 6009"/>
                <a:gd name="T104" fmla="*/ 646 w 1412"/>
                <a:gd name="T105" fmla="*/ 904 h 6009"/>
                <a:gd name="T106" fmla="*/ 619 w 1412"/>
                <a:gd name="T107" fmla="*/ 644 h 6009"/>
                <a:gd name="T108" fmla="*/ 520 w 1412"/>
                <a:gd name="T109" fmla="*/ 441 h 6009"/>
                <a:gd name="T110" fmla="*/ 341 w 1412"/>
                <a:gd name="T111" fmla="*/ 240 h 6009"/>
                <a:gd name="T112" fmla="*/ 152 w 1412"/>
                <a:gd name="T113" fmla="*/ 132 h 6009"/>
                <a:gd name="T114" fmla="*/ 0 w 1412"/>
                <a:gd name="T115" fmla="*/ 82 h 6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2" h="6009">
                  <a:moveTo>
                    <a:pt x="0" y="82"/>
                  </a:moveTo>
                  <a:lnTo>
                    <a:pt x="0" y="0"/>
                  </a:lnTo>
                  <a:cubicBezTo>
                    <a:pt x="108" y="24"/>
                    <a:pt x="202" y="47"/>
                    <a:pt x="283" y="71"/>
                  </a:cubicBezTo>
                  <a:cubicBezTo>
                    <a:pt x="364" y="95"/>
                    <a:pt x="442" y="132"/>
                    <a:pt x="518" y="182"/>
                  </a:cubicBezTo>
                  <a:cubicBezTo>
                    <a:pt x="594" y="231"/>
                    <a:pt x="662" y="293"/>
                    <a:pt x="723" y="367"/>
                  </a:cubicBezTo>
                  <a:cubicBezTo>
                    <a:pt x="784" y="443"/>
                    <a:pt x="830" y="519"/>
                    <a:pt x="863" y="597"/>
                  </a:cubicBezTo>
                  <a:cubicBezTo>
                    <a:pt x="894" y="675"/>
                    <a:pt x="917" y="759"/>
                    <a:pt x="935" y="848"/>
                  </a:cubicBezTo>
                  <a:cubicBezTo>
                    <a:pt x="952" y="937"/>
                    <a:pt x="963" y="1036"/>
                    <a:pt x="966" y="1141"/>
                  </a:cubicBezTo>
                  <a:cubicBezTo>
                    <a:pt x="970" y="1248"/>
                    <a:pt x="959" y="1368"/>
                    <a:pt x="931" y="1500"/>
                  </a:cubicBezTo>
                  <a:lnTo>
                    <a:pt x="856" y="1831"/>
                  </a:lnTo>
                  <a:cubicBezTo>
                    <a:pt x="834" y="1941"/>
                    <a:pt x="826" y="2055"/>
                    <a:pt x="828" y="2176"/>
                  </a:cubicBezTo>
                  <a:cubicBezTo>
                    <a:pt x="828" y="2308"/>
                    <a:pt x="841" y="2417"/>
                    <a:pt x="869" y="2502"/>
                  </a:cubicBezTo>
                  <a:cubicBezTo>
                    <a:pt x="896" y="2587"/>
                    <a:pt x="926" y="2649"/>
                    <a:pt x="961" y="2687"/>
                  </a:cubicBezTo>
                  <a:cubicBezTo>
                    <a:pt x="994" y="2724"/>
                    <a:pt x="1044" y="2767"/>
                    <a:pt x="1110" y="2815"/>
                  </a:cubicBezTo>
                  <a:cubicBezTo>
                    <a:pt x="1176" y="2862"/>
                    <a:pt x="1221" y="2887"/>
                    <a:pt x="1244" y="2889"/>
                  </a:cubicBezTo>
                  <a:lnTo>
                    <a:pt x="1412" y="2920"/>
                  </a:lnTo>
                  <a:lnTo>
                    <a:pt x="1412" y="3079"/>
                  </a:lnTo>
                  <a:cubicBezTo>
                    <a:pt x="1298" y="3106"/>
                    <a:pt x="1213" y="3134"/>
                    <a:pt x="1156" y="3164"/>
                  </a:cubicBezTo>
                  <a:cubicBezTo>
                    <a:pt x="1099" y="3193"/>
                    <a:pt x="1047" y="3236"/>
                    <a:pt x="999" y="3291"/>
                  </a:cubicBezTo>
                  <a:cubicBezTo>
                    <a:pt x="952" y="3347"/>
                    <a:pt x="912" y="3419"/>
                    <a:pt x="880" y="3508"/>
                  </a:cubicBezTo>
                  <a:cubicBezTo>
                    <a:pt x="847" y="3596"/>
                    <a:pt x="829" y="3695"/>
                    <a:pt x="826" y="3804"/>
                  </a:cubicBezTo>
                  <a:cubicBezTo>
                    <a:pt x="823" y="3914"/>
                    <a:pt x="830" y="4043"/>
                    <a:pt x="850" y="4193"/>
                  </a:cubicBezTo>
                  <a:cubicBezTo>
                    <a:pt x="860" y="4296"/>
                    <a:pt x="872" y="4383"/>
                    <a:pt x="884" y="4452"/>
                  </a:cubicBezTo>
                  <a:lnTo>
                    <a:pt x="935" y="4752"/>
                  </a:lnTo>
                  <a:cubicBezTo>
                    <a:pt x="948" y="4855"/>
                    <a:pt x="951" y="4953"/>
                    <a:pt x="944" y="5046"/>
                  </a:cubicBezTo>
                  <a:cubicBezTo>
                    <a:pt x="936" y="5150"/>
                    <a:pt x="919" y="5246"/>
                    <a:pt x="893" y="5331"/>
                  </a:cubicBezTo>
                  <a:cubicBezTo>
                    <a:pt x="866" y="5416"/>
                    <a:pt x="832" y="5491"/>
                    <a:pt x="792" y="5553"/>
                  </a:cubicBezTo>
                  <a:cubicBezTo>
                    <a:pt x="753" y="5617"/>
                    <a:pt x="702" y="5678"/>
                    <a:pt x="639" y="5737"/>
                  </a:cubicBezTo>
                  <a:cubicBezTo>
                    <a:pt x="578" y="5796"/>
                    <a:pt x="517" y="5843"/>
                    <a:pt x="458" y="5879"/>
                  </a:cubicBezTo>
                  <a:lnTo>
                    <a:pt x="310" y="5967"/>
                  </a:lnTo>
                  <a:cubicBezTo>
                    <a:pt x="268" y="5997"/>
                    <a:pt x="235" y="6009"/>
                    <a:pt x="212" y="6005"/>
                  </a:cubicBezTo>
                  <a:cubicBezTo>
                    <a:pt x="189" y="6001"/>
                    <a:pt x="175" y="5990"/>
                    <a:pt x="171" y="5973"/>
                  </a:cubicBezTo>
                  <a:cubicBezTo>
                    <a:pt x="166" y="5954"/>
                    <a:pt x="179" y="5932"/>
                    <a:pt x="208" y="5905"/>
                  </a:cubicBezTo>
                  <a:cubicBezTo>
                    <a:pt x="219" y="5896"/>
                    <a:pt x="249" y="5874"/>
                    <a:pt x="300" y="5840"/>
                  </a:cubicBezTo>
                  <a:cubicBezTo>
                    <a:pt x="351" y="5804"/>
                    <a:pt x="399" y="5760"/>
                    <a:pt x="445" y="5705"/>
                  </a:cubicBezTo>
                  <a:cubicBezTo>
                    <a:pt x="492" y="5650"/>
                    <a:pt x="532" y="5587"/>
                    <a:pt x="564" y="5512"/>
                  </a:cubicBezTo>
                  <a:cubicBezTo>
                    <a:pt x="596" y="5439"/>
                    <a:pt x="617" y="5373"/>
                    <a:pt x="625" y="5315"/>
                  </a:cubicBezTo>
                  <a:cubicBezTo>
                    <a:pt x="634" y="5258"/>
                    <a:pt x="638" y="5192"/>
                    <a:pt x="638" y="5121"/>
                  </a:cubicBezTo>
                  <a:cubicBezTo>
                    <a:pt x="636" y="5058"/>
                    <a:pt x="629" y="4960"/>
                    <a:pt x="618" y="4825"/>
                  </a:cubicBezTo>
                  <a:cubicBezTo>
                    <a:pt x="606" y="4690"/>
                    <a:pt x="595" y="4553"/>
                    <a:pt x="584" y="4415"/>
                  </a:cubicBezTo>
                  <a:cubicBezTo>
                    <a:pt x="574" y="4277"/>
                    <a:pt x="572" y="4156"/>
                    <a:pt x="578" y="4048"/>
                  </a:cubicBezTo>
                  <a:cubicBezTo>
                    <a:pt x="584" y="3907"/>
                    <a:pt x="603" y="3792"/>
                    <a:pt x="632" y="3704"/>
                  </a:cubicBezTo>
                  <a:cubicBezTo>
                    <a:pt x="661" y="3616"/>
                    <a:pt x="708" y="3518"/>
                    <a:pt x="772" y="3412"/>
                  </a:cubicBezTo>
                  <a:cubicBezTo>
                    <a:pt x="837" y="3305"/>
                    <a:pt x="893" y="3239"/>
                    <a:pt x="941" y="3215"/>
                  </a:cubicBezTo>
                  <a:lnTo>
                    <a:pt x="1273" y="3012"/>
                  </a:lnTo>
                  <a:cubicBezTo>
                    <a:pt x="1174" y="2959"/>
                    <a:pt x="1094" y="2915"/>
                    <a:pt x="1034" y="2880"/>
                  </a:cubicBezTo>
                  <a:cubicBezTo>
                    <a:pt x="975" y="2844"/>
                    <a:pt x="924" y="2806"/>
                    <a:pt x="884" y="2767"/>
                  </a:cubicBezTo>
                  <a:cubicBezTo>
                    <a:pt x="844" y="2729"/>
                    <a:pt x="796" y="2661"/>
                    <a:pt x="739" y="2564"/>
                  </a:cubicBezTo>
                  <a:cubicBezTo>
                    <a:pt x="683" y="2467"/>
                    <a:pt x="639" y="2372"/>
                    <a:pt x="611" y="2279"/>
                  </a:cubicBezTo>
                  <a:cubicBezTo>
                    <a:pt x="582" y="2187"/>
                    <a:pt x="565" y="2085"/>
                    <a:pt x="558" y="1973"/>
                  </a:cubicBezTo>
                  <a:cubicBezTo>
                    <a:pt x="550" y="1862"/>
                    <a:pt x="552" y="1753"/>
                    <a:pt x="562" y="1648"/>
                  </a:cubicBezTo>
                  <a:cubicBezTo>
                    <a:pt x="566" y="1592"/>
                    <a:pt x="580" y="1478"/>
                    <a:pt x="605" y="1308"/>
                  </a:cubicBezTo>
                  <a:cubicBezTo>
                    <a:pt x="629" y="1139"/>
                    <a:pt x="643" y="1004"/>
                    <a:pt x="646" y="904"/>
                  </a:cubicBezTo>
                  <a:cubicBezTo>
                    <a:pt x="649" y="805"/>
                    <a:pt x="641" y="718"/>
                    <a:pt x="619" y="644"/>
                  </a:cubicBezTo>
                  <a:cubicBezTo>
                    <a:pt x="603" y="589"/>
                    <a:pt x="569" y="522"/>
                    <a:pt x="520" y="441"/>
                  </a:cubicBezTo>
                  <a:cubicBezTo>
                    <a:pt x="470" y="360"/>
                    <a:pt x="411" y="293"/>
                    <a:pt x="341" y="240"/>
                  </a:cubicBezTo>
                  <a:cubicBezTo>
                    <a:pt x="272" y="187"/>
                    <a:pt x="208" y="152"/>
                    <a:pt x="152" y="13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椭圆 72">
            <a:extLst>
              <a:ext uri="{FF2B5EF4-FFF2-40B4-BE49-F238E27FC236}">
                <a16:creationId xmlns:a16="http://schemas.microsoft.com/office/drawing/2014/main" id="{1EA96D8C-A594-4E20-80A6-6E93BD7762E3}"/>
              </a:ext>
            </a:extLst>
          </p:cNvPr>
          <p:cNvSpPr/>
          <p:nvPr/>
        </p:nvSpPr>
        <p:spPr>
          <a:xfrm>
            <a:off x="6159187" y="5639651"/>
            <a:ext cx="981286" cy="577080"/>
          </a:xfrm>
          <a:prstGeom prst="ellipse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.4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8DB1F7-2B7B-4F71-8460-9C6DC696F72B}"/>
              </a:ext>
            </a:extLst>
          </p:cNvPr>
          <p:cNvSpPr txBox="1"/>
          <p:nvPr/>
        </p:nvSpPr>
        <p:spPr>
          <a:xfrm>
            <a:off x="7840804" y="5619054"/>
            <a:ext cx="339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使用归约算法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得到范数平方为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的整数解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59C6A0-140E-4929-8750-01BE07BA22D8}"/>
              </a:ext>
            </a:extLst>
          </p:cNvPr>
          <p:cNvSpPr txBox="1"/>
          <p:nvPr/>
        </p:nvSpPr>
        <p:spPr>
          <a:xfrm rot="10800000">
            <a:off x="101442" y="2949072"/>
            <a:ext cx="461665" cy="23827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dirty="0" err="1">
                <a:solidFill>
                  <a:srgbClr val="C6D6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Schroeppel</a:t>
            </a:r>
            <a:r>
              <a:rPr lang="en-US" altLang="zh-CN" b="1" dirty="0">
                <a:solidFill>
                  <a:srgbClr val="C6D6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-Shamir</a:t>
            </a:r>
            <a:endParaRPr lang="zh-CN" altLang="en-US" b="1" dirty="0">
              <a:solidFill>
                <a:srgbClr val="C6D6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795A34D-B7F6-45C2-81FE-B4E01AE686F6}"/>
              </a:ext>
            </a:extLst>
          </p:cNvPr>
          <p:cNvSpPr txBox="1"/>
          <p:nvPr/>
        </p:nvSpPr>
        <p:spPr>
          <a:xfrm rot="10800000">
            <a:off x="5552221" y="1226940"/>
            <a:ext cx="461665" cy="34964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b="1" dirty="0" err="1">
                <a:solidFill>
                  <a:srgbClr val="029D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Howgrave</a:t>
            </a:r>
            <a:r>
              <a:rPr lang="en-US" altLang="zh-CN" b="1" dirty="0">
                <a:solidFill>
                  <a:srgbClr val="029D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-Graham-</a:t>
            </a:r>
            <a:r>
              <a:rPr lang="en-US" altLang="zh-CN" b="1" dirty="0" err="1">
                <a:solidFill>
                  <a:srgbClr val="029D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Joux</a:t>
            </a:r>
            <a:endParaRPr lang="zh-CN" altLang="en-US" b="1" dirty="0">
              <a:solidFill>
                <a:srgbClr val="029D7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238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2236502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结果与总结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965397" y="217491"/>
            <a:ext cx="10096500" cy="439541"/>
            <a:chOff x="2965397" y="217491"/>
            <a:chExt cx="10096500" cy="439541"/>
          </a:xfrm>
        </p:grpSpPr>
        <p:sp>
          <p:nvSpPr>
            <p:cNvPr id="4" name="圆角矩形 3"/>
            <p:cNvSpPr/>
            <p:nvPr/>
          </p:nvSpPr>
          <p:spPr>
            <a:xfrm>
              <a:off x="2965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978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686460" y="239783"/>
              <a:ext cx="1257387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65" y="2337707"/>
            <a:ext cx="5876925" cy="63627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32303" y="5929288"/>
            <a:ext cx="783772" cy="783772"/>
            <a:chOff x="1149951" y="4557884"/>
            <a:chExt cx="783772" cy="783772"/>
          </a:xfrm>
        </p:grpSpPr>
        <p:sp>
          <p:nvSpPr>
            <p:cNvPr id="18" name="椭圆 17"/>
            <p:cNvSpPr/>
            <p:nvPr/>
          </p:nvSpPr>
          <p:spPr>
            <a:xfrm>
              <a:off x="1149951" y="4557884"/>
              <a:ext cx="783772" cy="783772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1389436" y="4741494"/>
              <a:ext cx="312057" cy="382070"/>
              <a:chOff x="3684" y="1969"/>
              <a:chExt cx="312" cy="382"/>
            </a:xfrm>
          </p:grpSpPr>
          <p:sp>
            <p:nvSpPr>
              <p:cNvPr id="2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684" y="1969"/>
                <a:ext cx="312" cy="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5"/>
              <p:cNvSpPr>
                <a:spLocks noEditPoints="1"/>
              </p:cNvSpPr>
              <p:nvPr/>
            </p:nvSpPr>
            <p:spPr bwMode="auto">
              <a:xfrm>
                <a:off x="3682" y="1967"/>
                <a:ext cx="314" cy="391"/>
              </a:xfrm>
              <a:custGeom>
                <a:avLst/>
                <a:gdLst>
                  <a:gd name="T0" fmla="*/ 64 w 130"/>
                  <a:gd name="T1" fmla="*/ 0 h 163"/>
                  <a:gd name="T2" fmla="*/ 65 w 130"/>
                  <a:gd name="T3" fmla="*/ 0 h 163"/>
                  <a:gd name="T4" fmla="*/ 66 w 130"/>
                  <a:gd name="T5" fmla="*/ 0 h 163"/>
                  <a:gd name="T6" fmla="*/ 64 w 130"/>
                  <a:gd name="T7" fmla="*/ 0 h 163"/>
                  <a:gd name="T8" fmla="*/ 126 w 130"/>
                  <a:gd name="T9" fmla="*/ 23 h 163"/>
                  <a:gd name="T10" fmla="*/ 108 w 130"/>
                  <a:gd name="T11" fmla="*/ 8 h 163"/>
                  <a:gd name="T12" fmla="*/ 65 w 130"/>
                  <a:gd name="T13" fmla="*/ 0 h 163"/>
                  <a:gd name="T14" fmla="*/ 22 w 130"/>
                  <a:gd name="T15" fmla="*/ 8 h 163"/>
                  <a:gd name="T16" fmla="*/ 4 w 130"/>
                  <a:gd name="T17" fmla="*/ 23 h 163"/>
                  <a:gd name="T18" fmla="*/ 0 w 130"/>
                  <a:gd name="T19" fmla="*/ 72 h 163"/>
                  <a:gd name="T20" fmla="*/ 0 w 130"/>
                  <a:gd name="T21" fmla="*/ 140 h 163"/>
                  <a:gd name="T22" fmla="*/ 10 w 130"/>
                  <a:gd name="T23" fmla="*/ 140 h 163"/>
                  <a:gd name="T24" fmla="*/ 10 w 130"/>
                  <a:gd name="T25" fmla="*/ 151 h 163"/>
                  <a:gd name="T26" fmla="*/ 29 w 130"/>
                  <a:gd name="T27" fmla="*/ 151 h 163"/>
                  <a:gd name="T28" fmla="*/ 29 w 130"/>
                  <a:gd name="T29" fmla="*/ 140 h 163"/>
                  <a:gd name="T30" fmla="*/ 101 w 130"/>
                  <a:gd name="T31" fmla="*/ 140 h 163"/>
                  <a:gd name="T32" fmla="*/ 101 w 130"/>
                  <a:gd name="T33" fmla="*/ 151 h 163"/>
                  <a:gd name="T34" fmla="*/ 120 w 130"/>
                  <a:gd name="T35" fmla="*/ 151 h 163"/>
                  <a:gd name="T36" fmla="*/ 120 w 130"/>
                  <a:gd name="T37" fmla="*/ 140 h 163"/>
                  <a:gd name="T38" fmla="*/ 130 w 130"/>
                  <a:gd name="T39" fmla="*/ 140 h 163"/>
                  <a:gd name="T40" fmla="*/ 130 w 130"/>
                  <a:gd name="T41" fmla="*/ 72 h 163"/>
                  <a:gd name="T42" fmla="*/ 126 w 130"/>
                  <a:gd name="T43" fmla="*/ 23 h 163"/>
                  <a:gd name="T44" fmla="*/ 38 w 130"/>
                  <a:gd name="T45" fmla="*/ 12 h 163"/>
                  <a:gd name="T46" fmla="*/ 92 w 130"/>
                  <a:gd name="T47" fmla="*/ 12 h 163"/>
                  <a:gd name="T48" fmla="*/ 92 w 130"/>
                  <a:gd name="T49" fmla="*/ 20 h 163"/>
                  <a:gd name="T50" fmla="*/ 38 w 130"/>
                  <a:gd name="T51" fmla="*/ 20 h 163"/>
                  <a:gd name="T52" fmla="*/ 38 w 130"/>
                  <a:gd name="T53" fmla="*/ 12 h 163"/>
                  <a:gd name="T54" fmla="*/ 11 w 130"/>
                  <a:gd name="T55" fmla="*/ 71 h 163"/>
                  <a:gd name="T56" fmla="*/ 16 w 130"/>
                  <a:gd name="T57" fmla="*/ 35 h 163"/>
                  <a:gd name="T58" fmla="*/ 24 w 130"/>
                  <a:gd name="T59" fmla="*/ 28 h 163"/>
                  <a:gd name="T60" fmla="*/ 106 w 130"/>
                  <a:gd name="T61" fmla="*/ 28 h 163"/>
                  <a:gd name="T62" fmla="*/ 114 w 130"/>
                  <a:gd name="T63" fmla="*/ 35 h 163"/>
                  <a:gd name="T64" fmla="*/ 119 w 130"/>
                  <a:gd name="T65" fmla="*/ 71 h 163"/>
                  <a:gd name="T66" fmla="*/ 114 w 130"/>
                  <a:gd name="T67" fmla="*/ 78 h 163"/>
                  <a:gd name="T68" fmla="*/ 16 w 130"/>
                  <a:gd name="T69" fmla="*/ 78 h 163"/>
                  <a:gd name="T70" fmla="*/ 11 w 130"/>
                  <a:gd name="T71" fmla="*/ 71 h 163"/>
                  <a:gd name="T72" fmla="*/ 31 w 130"/>
                  <a:gd name="T73" fmla="*/ 113 h 163"/>
                  <a:gd name="T74" fmla="*/ 27 w 130"/>
                  <a:gd name="T75" fmla="*/ 117 h 163"/>
                  <a:gd name="T76" fmla="*/ 12 w 130"/>
                  <a:gd name="T77" fmla="*/ 117 h 163"/>
                  <a:gd name="T78" fmla="*/ 9 w 130"/>
                  <a:gd name="T79" fmla="*/ 113 h 163"/>
                  <a:gd name="T80" fmla="*/ 9 w 130"/>
                  <a:gd name="T81" fmla="*/ 107 h 163"/>
                  <a:gd name="T82" fmla="*/ 12 w 130"/>
                  <a:gd name="T83" fmla="*/ 103 h 163"/>
                  <a:gd name="T84" fmla="*/ 27 w 130"/>
                  <a:gd name="T85" fmla="*/ 103 h 163"/>
                  <a:gd name="T86" fmla="*/ 31 w 130"/>
                  <a:gd name="T87" fmla="*/ 107 h 163"/>
                  <a:gd name="T88" fmla="*/ 31 w 130"/>
                  <a:gd name="T89" fmla="*/ 113 h 163"/>
                  <a:gd name="T90" fmla="*/ 121 w 130"/>
                  <a:gd name="T91" fmla="*/ 113 h 163"/>
                  <a:gd name="T92" fmla="*/ 118 w 130"/>
                  <a:gd name="T93" fmla="*/ 117 h 163"/>
                  <a:gd name="T94" fmla="*/ 103 w 130"/>
                  <a:gd name="T95" fmla="*/ 117 h 163"/>
                  <a:gd name="T96" fmla="*/ 99 w 130"/>
                  <a:gd name="T97" fmla="*/ 113 h 163"/>
                  <a:gd name="T98" fmla="*/ 99 w 130"/>
                  <a:gd name="T99" fmla="*/ 107 h 163"/>
                  <a:gd name="T100" fmla="*/ 103 w 130"/>
                  <a:gd name="T101" fmla="*/ 103 h 163"/>
                  <a:gd name="T102" fmla="*/ 118 w 130"/>
                  <a:gd name="T103" fmla="*/ 103 h 163"/>
                  <a:gd name="T104" fmla="*/ 121 w 130"/>
                  <a:gd name="T105" fmla="*/ 107 h 163"/>
                  <a:gd name="T106" fmla="*/ 121 w 130"/>
                  <a:gd name="T107" fmla="*/ 11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0" h="163">
                    <a:moveTo>
                      <a:pt x="64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0"/>
                      <a:pt x="65" y="0"/>
                      <a:pt x="66" y="0"/>
                    </a:cubicBezTo>
                    <a:lnTo>
                      <a:pt x="64" y="0"/>
                    </a:lnTo>
                    <a:close/>
                    <a:moveTo>
                      <a:pt x="126" y="23"/>
                    </a:moveTo>
                    <a:cubicBezTo>
                      <a:pt x="125" y="15"/>
                      <a:pt x="117" y="11"/>
                      <a:pt x="108" y="8"/>
                    </a:cubicBezTo>
                    <a:cubicBezTo>
                      <a:pt x="100" y="4"/>
                      <a:pt x="80" y="0"/>
                      <a:pt x="65" y="0"/>
                    </a:cubicBezTo>
                    <a:cubicBezTo>
                      <a:pt x="50" y="0"/>
                      <a:pt x="30" y="4"/>
                      <a:pt x="22" y="8"/>
                    </a:cubicBezTo>
                    <a:cubicBezTo>
                      <a:pt x="13" y="11"/>
                      <a:pt x="5" y="15"/>
                      <a:pt x="4" y="2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0" y="151"/>
                      <a:pt x="10" y="151"/>
                      <a:pt x="10" y="151"/>
                    </a:cubicBezTo>
                    <a:cubicBezTo>
                      <a:pt x="10" y="163"/>
                      <a:pt x="29" y="163"/>
                      <a:pt x="29" y="151"/>
                    </a:cubicBezTo>
                    <a:cubicBezTo>
                      <a:pt x="29" y="140"/>
                      <a:pt x="29" y="140"/>
                      <a:pt x="29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51"/>
                      <a:pt x="101" y="151"/>
                      <a:pt x="101" y="151"/>
                    </a:cubicBezTo>
                    <a:cubicBezTo>
                      <a:pt x="101" y="163"/>
                      <a:pt x="120" y="163"/>
                      <a:pt x="120" y="151"/>
                    </a:cubicBezTo>
                    <a:cubicBezTo>
                      <a:pt x="120" y="140"/>
                      <a:pt x="120" y="140"/>
                      <a:pt x="120" y="140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0" y="72"/>
                      <a:pt x="130" y="72"/>
                      <a:pt x="130" y="72"/>
                    </a:cubicBezTo>
                    <a:lnTo>
                      <a:pt x="126" y="23"/>
                    </a:lnTo>
                    <a:close/>
                    <a:moveTo>
                      <a:pt x="38" y="12"/>
                    </a:moveTo>
                    <a:cubicBezTo>
                      <a:pt x="92" y="12"/>
                      <a:pt x="92" y="12"/>
                      <a:pt x="92" y="12"/>
                    </a:cubicBezTo>
                    <a:cubicBezTo>
                      <a:pt x="97" y="12"/>
                      <a:pt x="97" y="20"/>
                      <a:pt x="92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3" y="20"/>
                      <a:pt x="33" y="12"/>
                      <a:pt x="38" y="12"/>
                    </a:cubicBezTo>
                    <a:close/>
                    <a:moveTo>
                      <a:pt x="11" y="71"/>
                    </a:moveTo>
                    <a:cubicBezTo>
                      <a:pt x="16" y="35"/>
                      <a:pt x="16" y="35"/>
                      <a:pt x="16" y="35"/>
                    </a:cubicBezTo>
                    <a:cubicBezTo>
                      <a:pt x="17" y="31"/>
                      <a:pt x="18" y="28"/>
                      <a:pt x="24" y="28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12" y="28"/>
                      <a:pt x="113" y="31"/>
                      <a:pt x="114" y="35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19" y="74"/>
                      <a:pt x="118" y="78"/>
                      <a:pt x="114" y="78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2" y="78"/>
                      <a:pt x="11" y="74"/>
                      <a:pt x="11" y="71"/>
                    </a:cubicBezTo>
                    <a:close/>
                    <a:moveTo>
                      <a:pt x="31" y="113"/>
                    </a:moveTo>
                    <a:cubicBezTo>
                      <a:pt x="31" y="115"/>
                      <a:pt x="29" y="117"/>
                      <a:pt x="27" y="117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0" y="117"/>
                      <a:pt x="9" y="115"/>
                      <a:pt x="9" y="113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9" y="105"/>
                      <a:pt x="10" y="103"/>
                      <a:pt x="12" y="103"/>
                    </a:cubicBezTo>
                    <a:cubicBezTo>
                      <a:pt x="27" y="103"/>
                      <a:pt x="27" y="103"/>
                      <a:pt x="27" y="103"/>
                    </a:cubicBezTo>
                    <a:cubicBezTo>
                      <a:pt x="29" y="103"/>
                      <a:pt x="31" y="105"/>
                      <a:pt x="31" y="107"/>
                    </a:cubicBezTo>
                    <a:lnTo>
                      <a:pt x="31" y="113"/>
                    </a:lnTo>
                    <a:close/>
                    <a:moveTo>
                      <a:pt x="121" y="113"/>
                    </a:moveTo>
                    <a:cubicBezTo>
                      <a:pt x="121" y="115"/>
                      <a:pt x="120" y="117"/>
                      <a:pt x="118" y="117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101" y="117"/>
                      <a:pt x="99" y="115"/>
                      <a:pt x="99" y="113"/>
                    </a:cubicBezTo>
                    <a:cubicBezTo>
                      <a:pt x="99" y="107"/>
                      <a:pt x="99" y="107"/>
                      <a:pt x="99" y="107"/>
                    </a:cubicBezTo>
                    <a:cubicBezTo>
                      <a:pt x="99" y="105"/>
                      <a:pt x="101" y="103"/>
                      <a:pt x="103" y="103"/>
                    </a:cubicBezTo>
                    <a:cubicBezTo>
                      <a:pt x="118" y="103"/>
                      <a:pt x="118" y="103"/>
                      <a:pt x="118" y="103"/>
                    </a:cubicBezTo>
                    <a:cubicBezTo>
                      <a:pt x="120" y="103"/>
                      <a:pt x="121" y="105"/>
                      <a:pt x="121" y="107"/>
                    </a:cubicBezTo>
                    <a:cubicBezTo>
                      <a:pt x="121" y="113"/>
                      <a:pt x="121" y="113"/>
                      <a:pt x="121" y="1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354781" y="5929288"/>
            <a:ext cx="783772" cy="783772"/>
            <a:chOff x="2590607" y="4557884"/>
            <a:chExt cx="783772" cy="783772"/>
          </a:xfrm>
        </p:grpSpPr>
        <p:sp>
          <p:nvSpPr>
            <p:cNvPr id="19" name="椭圆 18"/>
            <p:cNvSpPr/>
            <p:nvPr/>
          </p:nvSpPr>
          <p:spPr>
            <a:xfrm>
              <a:off x="2590607" y="4557884"/>
              <a:ext cx="783772" cy="783772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" name="Group 8"/>
            <p:cNvGrpSpPr>
              <a:grpSpLocks noChangeAspect="1"/>
            </p:cNvGrpSpPr>
            <p:nvPr/>
          </p:nvGrpSpPr>
          <p:grpSpPr bwMode="auto">
            <a:xfrm>
              <a:off x="2811976" y="4739494"/>
              <a:ext cx="350961" cy="384070"/>
              <a:chOff x="3681" y="1986"/>
              <a:chExt cx="318" cy="348"/>
            </a:xfrm>
          </p:grpSpPr>
          <p:sp>
            <p:nvSpPr>
              <p:cNvPr id="30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681" y="1986"/>
                <a:ext cx="31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3679" y="1984"/>
                <a:ext cx="318" cy="348"/>
              </a:xfrm>
              <a:custGeom>
                <a:avLst/>
                <a:gdLst>
                  <a:gd name="T0" fmla="*/ 132 w 132"/>
                  <a:gd name="T1" fmla="*/ 102 h 144"/>
                  <a:gd name="T2" fmla="*/ 132 w 132"/>
                  <a:gd name="T3" fmla="*/ 90 h 144"/>
                  <a:gd name="T4" fmla="*/ 78 w 132"/>
                  <a:gd name="T5" fmla="*/ 54 h 144"/>
                  <a:gd name="T6" fmla="*/ 78 w 132"/>
                  <a:gd name="T7" fmla="*/ 12 h 144"/>
                  <a:gd name="T8" fmla="*/ 66 w 132"/>
                  <a:gd name="T9" fmla="*/ 0 h 144"/>
                  <a:gd name="T10" fmla="*/ 54 w 132"/>
                  <a:gd name="T11" fmla="*/ 12 h 144"/>
                  <a:gd name="T12" fmla="*/ 54 w 132"/>
                  <a:gd name="T13" fmla="*/ 54 h 144"/>
                  <a:gd name="T14" fmla="*/ 0 w 132"/>
                  <a:gd name="T15" fmla="*/ 90 h 144"/>
                  <a:gd name="T16" fmla="*/ 0 w 132"/>
                  <a:gd name="T17" fmla="*/ 102 h 144"/>
                  <a:gd name="T18" fmla="*/ 54 w 132"/>
                  <a:gd name="T19" fmla="*/ 84 h 144"/>
                  <a:gd name="T20" fmla="*/ 54 w 132"/>
                  <a:gd name="T21" fmla="*/ 118 h 144"/>
                  <a:gd name="T22" fmla="*/ 36 w 132"/>
                  <a:gd name="T23" fmla="*/ 132 h 144"/>
                  <a:gd name="T24" fmla="*/ 36 w 132"/>
                  <a:gd name="T25" fmla="*/ 144 h 144"/>
                  <a:gd name="T26" fmla="*/ 66 w 132"/>
                  <a:gd name="T27" fmla="*/ 132 h 144"/>
                  <a:gd name="T28" fmla="*/ 96 w 132"/>
                  <a:gd name="T29" fmla="*/ 144 h 144"/>
                  <a:gd name="T30" fmla="*/ 96 w 132"/>
                  <a:gd name="T31" fmla="*/ 132 h 144"/>
                  <a:gd name="T32" fmla="*/ 78 w 132"/>
                  <a:gd name="T33" fmla="*/ 118 h 144"/>
                  <a:gd name="T34" fmla="*/ 78 w 132"/>
                  <a:gd name="T35" fmla="*/ 84 h 144"/>
                  <a:gd name="T36" fmla="*/ 132 w 132"/>
                  <a:gd name="T37" fmla="*/ 10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144">
                    <a:moveTo>
                      <a:pt x="132" y="102"/>
                    </a:moveTo>
                    <a:cubicBezTo>
                      <a:pt x="132" y="90"/>
                      <a:pt x="132" y="90"/>
                      <a:pt x="132" y="9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8" y="12"/>
                      <a:pt x="78" y="0"/>
                      <a:pt x="66" y="0"/>
                    </a:cubicBezTo>
                    <a:cubicBezTo>
                      <a:pt x="54" y="0"/>
                      <a:pt x="54" y="12"/>
                      <a:pt x="54" y="12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4" y="118"/>
                      <a:pt x="54" y="118"/>
                      <a:pt x="54" y="11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96" y="144"/>
                      <a:pt x="96" y="144"/>
                      <a:pt x="96" y="144"/>
                    </a:cubicBezTo>
                    <a:cubicBezTo>
                      <a:pt x="96" y="132"/>
                      <a:pt x="96" y="132"/>
                      <a:pt x="96" y="132"/>
                    </a:cubicBezTo>
                    <a:cubicBezTo>
                      <a:pt x="78" y="118"/>
                      <a:pt x="78" y="118"/>
                      <a:pt x="78" y="118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132" y="1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034332" y="5929288"/>
            <a:ext cx="783772" cy="783772"/>
            <a:chOff x="4031263" y="4557884"/>
            <a:chExt cx="783772" cy="783772"/>
          </a:xfrm>
        </p:grpSpPr>
        <p:sp>
          <p:nvSpPr>
            <p:cNvPr id="20" name="椭圆 19"/>
            <p:cNvSpPr/>
            <p:nvPr/>
          </p:nvSpPr>
          <p:spPr>
            <a:xfrm>
              <a:off x="4031263" y="4557884"/>
              <a:ext cx="783772" cy="783772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Group 12"/>
            <p:cNvGrpSpPr>
              <a:grpSpLocks noChangeAspect="1"/>
            </p:cNvGrpSpPr>
            <p:nvPr/>
          </p:nvGrpSpPr>
          <p:grpSpPr bwMode="auto">
            <a:xfrm>
              <a:off x="4249068" y="4737319"/>
              <a:ext cx="374316" cy="408344"/>
              <a:chOff x="3642" y="1944"/>
              <a:chExt cx="396" cy="432"/>
            </a:xfrm>
          </p:grpSpPr>
          <p:sp>
            <p:nvSpPr>
              <p:cNvPr id="34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3642" y="1944"/>
                <a:ext cx="39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3"/>
              <p:cNvSpPr>
                <a:spLocks noEditPoints="1"/>
              </p:cNvSpPr>
              <p:nvPr/>
            </p:nvSpPr>
            <p:spPr bwMode="auto">
              <a:xfrm>
                <a:off x="3642" y="1942"/>
                <a:ext cx="394" cy="432"/>
              </a:xfrm>
              <a:custGeom>
                <a:avLst/>
                <a:gdLst>
                  <a:gd name="T0" fmla="*/ 140 w 164"/>
                  <a:gd name="T1" fmla="*/ 99 h 180"/>
                  <a:gd name="T2" fmla="*/ 140 w 164"/>
                  <a:gd name="T3" fmla="*/ 30 h 180"/>
                  <a:gd name="T4" fmla="*/ 140 w 164"/>
                  <a:gd name="T5" fmla="*/ 29 h 180"/>
                  <a:gd name="T6" fmla="*/ 134 w 164"/>
                  <a:gd name="T7" fmla="*/ 24 h 180"/>
                  <a:gd name="T8" fmla="*/ 65 w 164"/>
                  <a:gd name="T9" fmla="*/ 24 h 180"/>
                  <a:gd name="T10" fmla="*/ 41 w 164"/>
                  <a:gd name="T11" fmla="*/ 0 h 180"/>
                  <a:gd name="T12" fmla="*/ 41 w 164"/>
                  <a:gd name="T13" fmla="*/ 123 h 180"/>
                  <a:gd name="T14" fmla="*/ 164 w 164"/>
                  <a:gd name="T15" fmla="*/ 123 h 180"/>
                  <a:gd name="T16" fmla="*/ 140 w 164"/>
                  <a:gd name="T17" fmla="*/ 99 h 180"/>
                  <a:gd name="T18" fmla="*/ 33 w 164"/>
                  <a:gd name="T19" fmla="*/ 103 h 180"/>
                  <a:gd name="T20" fmla="*/ 40 w 164"/>
                  <a:gd name="T21" fmla="*/ 12 h 180"/>
                  <a:gd name="T22" fmla="*/ 47 w 164"/>
                  <a:gd name="T23" fmla="*/ 20 h 180"/>
                  <a:gd name="T24" fmla="*/ 33 w 164"/>
                  <a:gd name="T25" fmla="*/ 103 h 180"/>
                  <a:gd name="T26" fmla="*/ 128 w 164"/>
                  <a:gd name="T27" fmla="*/ 87 h 180"/>
                  <a:gd name="T28" fmla="*/ 76 w 164"/>
                  <a:gd name="T29" fmla="*/ 36 h 180"/>
                  <a:gd name="T30" fmla="*/ 128 w 164"/>
                  <a:gd name="T31" fmla="*/ 36 h 180"/>
                  <a:gd name="T32" fmla="*/ 128 w 164"/>
                  <a:gd name="T33" fmla="*/ 87 h 180"/>
                  <a:gd name="T34" fmla="*/ 54 w 164"/>
                  <a:gd name="T35" fmla="*/ 159 h 180"/>
                  <a:gd name="T36" fmla="*/ 40 w 164"/>
                  <a:gd name="T37" fmla="*/ 136 h 180"/>
                  <a:gd name="T38" fmla="*/ 25 w 164"/>
                  <a:gd name="T39" fmla="*/ 159 h 180"/>
                  <a:gd name="T40" fmla="*/ 0 w 164"/>
                  <a:gd name="T41" fmla="*/ 180 h 180"/>
                  <a:gd name="T42" fmla="*/ 79 w 164"/>
                  <a:gd name="T43" fmla="*/ 180 h 180"/>
                  <a:gd name="T44" fmla="*/ 54 w 164"/>
                  <a:gd name="T45" fmla="*/ 159 h 180"/>
                  <a:gd name="T46" fmla="*/ 29 w 164"/>
                  <a:gd name="T47" fmla="*/ 158 h 180"/>
                  <a:gd name="T48" fmla="*/ 41 w 164"/>
                  <a:gd name="T49" fmla="*/ 138 h 180"/>
                  <a:gd name="T50" fmla="*/ 29 w 164"/>
                  <a:gd name="T51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4" h="180">
                    <a:moveTo>
                      <a:pt x="140" y="99"/>
                    </a:moveTo>
                    <a:cubicBezTo>
                      <a:pt x="140" y="30"/>
                      <a:pt x="140" y="30"/>
                      <a:pt x="140" y="30"/>
                    </a:cubicBezTo>
                    <a:cubicBezTo>
                      <a:pt x="140" y="30"/>
                      <a:pt x="140" y="30"/>
                      <a:pt x="140" y="29"/>
                    </a:cubicBezTo>
                    <a:cubicBezTo>
                      <a:pt x="140" y="26"/>
                      <a:pt x="137" y="24"/>
                      <a:pt x="134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7" y="34"/>
                      <a:pt x="7" y="89"/>
                      <a:pt x="41" y="123"/>
                    </a:cubicBezTo>
                    <a:cubicBezTo>
                      <a:pt x="75" y="157"/>
                      <a:pt x="130" y="157"/>
                      <a:pt x="164" y="123"/>
                    </a:cubicBezTo>
                    <a:lnTo>
                      <a:pt x="140" y="99"/>
                    </a:lnTo>
                    <a:close/>
                    <a:moveTo>
                      <a:pt x="33" y="103"/>
                    </a:moveTo>
                    <a:cubicBezTo>
                      <a:pt x="3" y="49"/>
                      <a:pt x="40" y="12"/>
                      <a:pt x="40" y="12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18" y="48"/>
                      <a:pt x="33" y="103"/>
                    </a:cubicBezTo>
                    <a:close/>
                    <a:moveTo>
                      <a:pt x="128" y="87"/>
                    </a:moveTo>
                    <a:cubicBezTo>
                      <a:pt x="76" y="36"/>
                      <a:pt x="76" y="36"/>
                      <a:pt x="76" y="36"/>
                    </a:cubicBezTo>
                    <a:cubicBezTo>
                      <a:pt x="128" y="36"/>
                      <a:pt x="128" y="36"/>
                      <a:pt x="128" y="36"/>
                    </a:cubicBezTo>
                    <a:lnTo>
                      <a:pt x="128" y="87"/>
                    </a:lnTo>
                    <a:close/>
                    <a:moveTo>
                      <a:pt x="54" y="159"/>
                    </a:moveTo>
                    <a:cubicBezTo>
                      <a:pt x="53" y="149"/>
                      <a:pt x="54" y="136"/>
                      <a:pt x="40" y="136"/>
                    </a:cubicBezTo>
                    <a:cubicBezTo>
                      <a:pt x="25" y="136"/>
                      <a:pt x="26" y="149"/>
                      <a:pt x="25" y="159"/>
                    </a:cubicBezTo>
                    <a:cubicBezTo>
                      <a:pt x="17" y="178"/>
                      <a:pt x="1" y="160"/>
                      <a:pt x="0" y="180"/>
                    </a:cubicBezTo>
                    <a:cubicBezTo>
                      <a:pt x="79" y="180"/>
                      <a:pt x="79" y="180"/>
                      <a:pt x="79" y="180"/>
                    </a:cubicBezTo>
                    <a:cubicBezTo>
                      <a:pt x="78" y="160"/>
                      <a:pt x="63" y="178"/>
                      <a:pt x="54" y="159"/>
                    </a:cubicBezTo>
                    <a:close/>
                    <a:moveTo>
                      <a:pt x="29" y="158"/>
                    </a:moveTo>
                    <a:cubicBezTo>
                      <a:pt x="26" y="136"/>
                      <a:pt x="41" y="138"/>
                      <a:pt x="41" y="138"/>
                    </a:cubicBezTo>
                    <a:cubicBezTo>
                      <a:pt x="41" y="138"/>
                      <a:pt x="34" y="143"/>
                      <a:pt x="29" y="1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413610" y="5929288"/>
            <a:ext cx="783772" cy="783772"/>
            <a:chOff x="5471918" y="4557884"/>
            <a:chExt cx="783772" cy="783772"/>
          </a:xfrm>
        </p:grpSpPr>
        <p:sp>
          <p:nvSpPr>
            <p:cNvPr id="21" name="椭圆 20"/>
            <p:cNvSpPr/>
            <p:nvPr/>
          </p:nvSpPr>
          <p:spPr>
            <a:xfrm>
              <a:off x="5471918" y="4557884"/>
              <a:ext cx="783772" cy="783772"/>
            </a:xfrm>
            <a:prstGeom prst="ellipse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Group 16"/>
            <p:cNvGrpSpPr>
              <a:grpSpLocks noChangeAspect="1"/>
            </p:cNvGrpSpPr>
            <p:nvPr/>
          </p:nvGrpSpPr>
          <p:grpSpPr bwMode="auto">
            <a:xfrm>
              <a:off x="5690731" y="4750004"/>
              <a:ext cx="358794" cy="408283"/>
              <a:chOff x="3666" y="1962"/>
              <a:chExt cx="348" cy="396"/>
            </a:xfrm>
          </p:grpSpPr>
          <p:sp>
            <p:nvSpPr>
              <p:cNvPr id="38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3666" y="1962"/>
                <a:ext cx="348" cy="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7"/>
              <p:cNvSpPr>
                <a:spLocks noEditPoints="1"/>
              </p:cNvSpPr>
              <p:nvPr/>
            </p:nvSpPr>
            <p:spPr bwMode="auto">
              <a:xfrm>
                <a:off x="3666" y="1962"/>
                <a:ext cx="348" cy="394"/>
              </a:xfrm>
              <a:custGeom>
                <a:avLst/>
                <a:gdLst>
                  <a:gd name="T0" fmla="*/ 174 w 348"/>
                  <a:gd name="T1" fmla="*/ 0 h 394"/>
                  <a:gd name="T2" fmla="*/ 15 w 348"/>
                  <a:gd name="T3" fmla="*/ 91 h 394"/>
                  <a:gd name="T4" fmla="*/ 174 w 348"/>
                  <a:gd name="T5" fmla="*/ 185 h 394"/>
                  <a:gd name="T6" fmla="*/ 334 w 348"/>
                  <a:gd name="T7" fmla="*/ 94 h 394"/>
                  <a:gd name="T8" fmla="*/ 174 w 348"/>
                  <a:gd name="T9" fmla="*/ 0 h 394"/>
                  <a:gd name="T10" fmla="*/ 0 w 348"/>
                  <a:gd name="T11" fmla="*/ 300 h 394"/>
                  <a:gd name="T12" fmla="*/ 160 w 348"/>
                  <a:gd name="T13" fmla="*/ 394 h 394"/>
                  <a:gd name="T14" fmla="*/ 160 w 348"/>
                  <a:gd name="T15" fmla="*/ 209 h 394"/>
                  <a:gd name="T16" fmla="*/ 0 w 348"/>
                  <a:gd name="T17" fmla="*/ 118 h 394"/>
                  <a:gd name="T18" fmla="*/ 0 w 348"/>
                  <a:gd name="T19" fmla="*/ 300 h 394"/>
                  <a:gd name="T20" fmla="*/ 189 w 348"/>
                  <a:gd name="T21" fmla="*/ 211 h 394"/>
                  <a:gd name="T22" fmla="*/ 189 w 348"/>
                  <a:gd name="T23" fmla="*/ 394 h 394"/>
                  <a:gd name="T24" fmla="*/ 348 w 348"/>
                  <a:gd name="T25" fmla="*/ 300 h 394"/>
                  <a:gd name="T26" fmla="*/ 348 w 348"/>
                  <a:gd name="T27" fmla="*/ 118 h 394"/>
                  <a:gd name="T28" fmla="*/ 189 w 348"/>
                  <a:gd name="T29" fmla="*/ 21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8" h="394">
                    <a:moveTo>
                      <a:pt x="174" y="0"/>
                    </a:moveTo>
                    <a:lnTo>
                      <a:pt x="15" y="91"/>
                    </a:lnTo>
                    <a:lnTo>
                      <a:pt x="174" y="185"/>
                    </a:lnTo>
                    <a:lnTo>
                      <a:pt x="334" y="94"/>
                    </a:lnTo>
                    <a:lnTo>
                      <a:pt x="174" y="0"/>
                    </a:lnTo>
                    <a:close/>
                    <a:moveTo>
                      <a:pt x="0" y="300"/>
                    </a:moveTo>
                    <a:lnTo>
                      <a:pt x="160" y="394"/>
                    </a:lnTo>
                    <a:lnTo>
                      <a:pt x="160" y="209"/>
                    </a:lnTo>
                    <a:lnTo>
                      <a:pt x="0" y="118"/>
                    </a:lnTo>
                    <a:lnTo>
                      <a:pt x="0" y="300"/>
                    </a:lnTo>
                    <a:close/>
                    <a:moveTo>
                      <a:pt x="189" y="211"/>
                    </a:moveTo>
                    <a:lnTo>
                      <a:pt x="189" y="394"/>
                    </a:lnTo>
                    <a:lnTo>
                      <a:pt x="348" y="300"/>
                    </a:lnTo>
                    <a:lnTo>
                      <a:pt x="348" y="118"/>
                    </a:lnTo>
                    <a:lnTo>
                      <a:pt x="189" y="2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893987" y="1517907"/>
            <a:ext cx="6716299" cy="4597860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我们基于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Schroeppel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-Shamir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Howgrave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-Graham-</a:t>
            </a:r>
            <a:r>
              <a:rPr lang="en-US" altLang="zh-CN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Joux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算法，并对其进行改进，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得到了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维以内的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对于高于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180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维以上的题目，我们</a:t>
            </a:r>
            <a:r>
              <a:rPr lang="zh-CN" altLang="en-US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得到了范数平方为</a:t>
            </a:r>
            <a:r>
              <a:rPr lang="en-US" altLang="zh-CN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223</a:t>
            </a:r>
            <a:r>
              <a:rPr lang="zh-CN" altLang="en-US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整数解</a:t>
            </a:r>
            <a:r>
              <a:rPr lang="zh-CN" altLang="en-US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目前最有效的方法是把该问题转为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格中的</a:t>
            </a:r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SVP</a:t>
            </a:r>
            <a:r>
              <a:rPr lang="zh-CN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问题，使用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归</a:t>
            </a:r>
            <a:r>
              <a:rPr lang="zh-CN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约算法进行求解。但是此方法求解存在概率性，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</a:t>
            </a:r>
            <a:r>
              <a:rPr lang="zh-CN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格基参数的不确定性，仍然需要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花费</a:t>
            </a:r>
            <a:r>
              <a:rPr lang="zh-CN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较多的时间去尝试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求解</a:t>
            </a:r>
            <a:r>
              <a:rPr lang="zh-CN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因此，如何构建一个时间复杂度和空间复杂度小，能够解决高维的子集和问题的算法，仍值得我们继续进行研究。</a:t>
            </a:r>
            <a:endParaRPr lang="en-US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42266" y="1074354"/>
            <a:ext cx="5071516" cy="369328"/>
            <a:chOff x="1125866" y="1909237"/>
            <a:chExt cx="5129823" cy="369328"/>
          </a:xfrm>
        </p:grpSpPr>
        <p:sp>
          <p:nvSpPr>
            <p:cNvPr id="48" name="矩形 47"/>
            <p:cNvSpPr/>
            <p:nvPr/>
          </p:nvSpPr>
          <p:spPr>
            <a:xfrm>
              <a:off x="1125866" y="1916239"/>
              <a:ext cx="5129823" cy="357774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25867" y="1909237"/>
              <a:ext cx="653754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7"/>
            <a:ext cx="12192000" cy="242661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36239" y="3909427"/>
            <a:ext cx="5119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914025" y="5432133"/>
            <a:ext cx="5046869" cy="783735"/>
            <a:chOff x="1049862" y="5804729"/>
            <a:chExt cx="4603819" cy="783735"/>
          </a:xfrm>
        </p:grpSpPr>
        <p:sp>
          <p:nvSpPr>
            <p:cNvPr id="15" name="文本框 14"/>
            <p:cNvSpPr txBox="1"/>
            <p:nvPr/>
          </p:nvSpPr>
          <p:spPr>
            <a:xfrm>
              <a:off x="1049862" y="5804729"/>
              <a:ext cx="2638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0149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队伍：</a:t>
              </a:r>
              <a:r>
                <a:rPr lang="en-US" altLang="zh-CN" sz="1400" dirty="0">
                  <a:solidFill>
                    <a:srgbClr val="0149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Covteam</a:t>
              </a:r>
              <a:endParaRPr lang="zh-CN" altLang="en-US" sz="1400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493977" y="5804729"/>
              <a:ext cx="172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0149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专业：信息安全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493977" y="6280687"/>
              <a:ext cx="2159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0149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答辩人：白泽兴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49862" y="6280687"/>
              <a:ext cx="2112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rgbClr val="0149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指导老师：周洁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23851" y="-24013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594" y="1438170"/>
            <a:ext cx="1930811" cy="19308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cxnSpLocks/>
          </p:cNvCxnSpPr>
          <p:nvPr/>
        </p:nvCxnSpPr>
        <p:spPr>
          <a:xfrm>
            <a:off x="2006743" y="3357199"/>
            <a:ext cx="463720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461095" y="3033252"/>
            <a:ext cx="976380" cy="767990"/>
            <a:chOff x="5389226" y="1257300"/>
            <a:chExt cx="976380" cy="767990"/>
          </a:xfrm>
        </p:grpSpPr>
        <p:sp>
          <p:nvSpPr>
            <p:cNvPr id="11" name="矩形 10"/>
            <p:cNvSpPr/>
            <p:nvPr/>
          </p:nvSpPr>
          <p:spPr>
            <a:xfrm>
              <a:off x="5493421" y="1257300"/>
              <a:ext cx="767990" cy="76799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89226" y="1351966"/>
              <a:ext cx="976380" cy="654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012265" y="2973204"/>
            <a:ext cx="976380" cy="767990"/>
            <a:chOff x="10178497" y="1257300"/>
            <a:chExt cx="976380" cy="767990"/>
          </a:xfrm>
        </p:grpSpPr>
        <p:sp>
          <p:nvSpPr>
            <p:cNvPr id="13" name="矩形 12"/>
            <p:cNvSpPr/>
            <p:nvPr/>
          </p:nvSpPr>
          <p:spPr>
            <a:xfrm>
              <a:off x="10282692" y="1257300"/>
              <a:ext cx="767990" cy="76799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178497" y="135196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138104" y="4025277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24" name="矩形 23"/>
          <p:cNvSpPr/>
          <p:nvPr/>
        </p:nvSpPr>
        <p:spPr>
          <a:xfrm>
            <a:off x="2006743" y="4592621"/>
            <a:ext cx="1954373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693859" y="3986561"/>
            <a:ext cx="1620948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/>
              <a:t>研究方法</a:t>
            </a:r>
          </a:p>
        </p:txBody>
      </p:sp>
      <p:sp>
        <p:nvSpPr>
          <p:cNvPr id="28" name="矩形 27"/>
          <p:cNvSpPr/>
          <p:nvPr/>
        </p:nvSpPr>
        <p:spPr>
          <a:xfrm>
            <a:off x="4693859" y="4565454"/>
            <a:ext cx="1588889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</a:p>
        </p:txBody>
      </p:sp>
      <p:cxnSp>
        <p:nvCxnSpPr>
          <p:cNvPr id="30" name="直接连接符 29"/>
          <p:cNvCxnSpPr>
            <a:cxnSpLocks/>
          </p:cNvCxnSpPr>
          <p:nvPr/>
        </p:nvCxnSpPr>
        <p:spPr>
          <a:xfrm>
            <a:off x="6629665" y="3357199"/>
            <a:ext cx="49091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7635015" y="2973204"/>
            <a:ext cx="976380" cy="767990"/>
            <a:chOff x="2811806" y="4248150"/>
            <a:chExt cx="976380" cy="767990"/>
          </a:xfrm>
        </p:grpSpPr>
        <p:sp>
          <p:nvSpPr>
            <p:cNvPr id="31" name="矩形 30"/>
            <p:cNvSpPr/>
            <p:nvPr/>
          </p:nvSpPr>
          <p:spPr>
            <a:xfrm>
              <a:off x="2916001" y="4248150"/>
              <a:ext cx="767990" cy="76799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811806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0052493" y="2973204"/>
            <a:ext cx="976380" cy="767990"/>
            <a:chOff x="5190442" y="4248150"/>
            <a:chExt cx="976380" cy="767990"/>
          </a:xfrm>
        </p:grpSpPr>
        <p:sp>
          <p:nvSpPr>
            <p:cNvPr id="32" name="矩形 31"/>
            <p:cNvSpPr/>
            <p:nvPr/>
          </p:nvSpPr>
          <p:spPr>
            <a:xfrm>
              <a:off x="5273304" y="4248150"/>
              <a:ext cx="767990" cy="76799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190442" y="4342816"/>
              <a:ext cx="9763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5400000">
            <a:off x="-2611658" y="2611657"/>
            <a:ext cx="6858001" cy="1634689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-1663229" y="3390448"/>
            <a:ext cx="6858001" cy="771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7047550" y="3986561"/>
            <a:ext cx="1832545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 算法分析</a:t>
            </a:r>
          </a:p>
        </p:txBody>
      </p:sp>
      <p:sp>
        <p:nvSpPr>
          <p:cNvPr id="44" name="矩形 43"/>
          <p:cNvSpPr/>
          <p:nvPr/>
        </p:nvSpPr>
        <p:spPr>
          <a:xfrm>
            <a:off x="7208290" y="4598326"/>
            <a:ext cx="1680260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 ANALYSIS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9558836" y="3986561"/>
            <a:ext cx="1980021" cy="95410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结果与总结</a:t>
            </a:r>
          </a:p>
          <a:p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689173" y="4588939"/>
            <a:ext cx="1762013" cy="253912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AND SUMMARY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7377" y="247904"/>
            <a:ext cx="1015663" cy="1758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67" y="164635"/>
            <a:ext cx="1967230" cy="5881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34108" r="9013" b="24020"/>
          <a:stretch>
            <a:fillRect/>
          </a:stretch>
        </p:blipFill>
        <p:spPr>
          <a:xfrm>
            <a:off x="6203852" y="2667584"/>
            <a:ext cx="5978770" cy="15474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48122" y="2669782"/>
            <a:ext cx="9334500" cy="1543049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03962" y="2657475"/>
            <a:ext cx="1543050" cy="1543050"/>
            <a:chOff x="1123950" y="2686050"/>
            <a:chExt cx="1543050" cy="1543050"/>
          </a:xfrm>
          <a:solidFill>
            <a:srgbClr val="014924"/>
          </a:solidFill>
        </p:grpSpPr>
        <p:sp>
          <p:nvSpPr>
            <p:cNvPr id="10" name="矩形 9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16" name="矩形 15"/>
          <p:cNvSpPr/>
          <p:nvPr/>
        </p:nvSpPr>
        <p:spPr>
          <a:xfrm>
            <a:off x="2950335" y="3581999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67" y="164635"/>
            <a:ext cx="1967230" cy="5881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  <a:solidFill>
            <a:srgbClr val="C00000"/>
          </a:solidFill>
        </p:grpSpPr>
        <p:sp>
          <p:nvSpPr>
            <p:cNvPr id="5" name="圆角矩形 4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  <a:solidFill>
            <a:srgbClr val="C00000"/>
          </a:solidFill>
        </p:grpSpPr>
        <p:sp>
          <p:nvSpPr>
            <p:cNvPr id="4" name="圆角矩形 3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  <a:noFill/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3839" y="741359"/>
            <a:ext cx="5790137" cy="425594"/>
            <a:chOff x="938041" y="2339792"/>
            <a:chExt cx="5790137" cy="425594"/>
          </a:xfrm>
          <a:solidFill>
            <a:srgbClr val="014924"/>
          </a:solidFill>
        </p:grpSpPr>
        <p:sp>
          <p:nvSpPr>
            <p:cNvPr id="3" name="矩形 2"/>
            <p:cNvSpPr/>
            <p:nvPr/>
          </p:nvSpPr>
          <p:spPr>
            <a:xfrm>
              <a:off x="938041" y="2339792"/>
              <a:ext cx="5790137" cy="4203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50636" y="2365281"/>
              <a:ext cx="1469474" cy="400105"/>
            </a:xfrm>
            <a:prstGeom prst="rect">
              <a:avLst/>
            </a:prstGeom>
            <a:grpFill/>
          </p:spPr>
          <p:txBody>
            <a:bodyPr wrap="square" lIns="91436" tIns="45718" rIns="91436" bIns="45718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子集和问题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C1F5EC6-13D9-45BE-978A-17AD9C415DEA}"/>
              </a:ext>
            </a:extLst>
          </p:cNvPr>
          <p:cNvSpPr txBox="1"/>
          <p:nvPr/>
        </p:nvSpPr>
        <p:spPr>
          <a:xfrm>
            <a:off x="717012" y="2999407"/>
            <a:ext cx="9079299" cy="2672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9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子集和问题是计算机科学中的一类重要的问题，在</a:t>
            </a:r>
            <a:r>
              <a:rPr lang="en-US" altLang="zh-CN" sz="19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9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≠</a:t>
            </a:r>
            <a:r>
              <a:rPr lang="en-US" altLang="zh-CN" sz="19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</a:t>
            </a:r>
            <a:r>
              <a:rPr lang="zh-CN" altLang="en-US" sz="19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假设下</a:t>
            </a:r>
            <a:r>
              <a:rPr lang="zh-CN" altLang="en-US" sz="1900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不存在</a:t>
            </a:r>
            <a:r>
              <a:rPr lang="zh-CN" altLang="en-US" sz="19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求解该问题的多项式时间算法。</a:t>
            </a:r>
            <a:endParaRPr lang="en-US" altLang="zh-CN" sz="190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9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在密码学中子集和问题也被称作背包问题。子集和问题因其</a:t>
            </a:r>
            <a:r>
              <a:rPr lang="en-US" altLang="zh-CN" sz="19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</a:t>
            </a:r>
            <a:r>
              <a:rPr lang="zh-CN" altLang="en-US" sz="190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完全性被认为是设计后量子公钥密码的重要算法。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D0C89DD-30E0-4BC6-9D49-80806E47E0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734" y="3429000"/>
            <a:ext cx="3913710" cy="42372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D69FB81-4EF7-4C29-9FF2-8FBADE5C6801}"/>
                  </a:ext>
                </a:extLst>
              </p:cNvPr>
              <p:cNvSpPr txBox="1"/>
              <p:nvPr/>
            </p:nvSpPr>
            <p:spPr>
              <a:xfrm>
                <a:off x="1054180" y="1537452"/>
                <a:ext cx="8701361" cy="142821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子集和问题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：给定一个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元的正整数集合 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,……</m:t>
                    </m:r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和同为 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元的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0-1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集合 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,……</m:t>
                    </m:r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 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以及 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 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集合已知，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 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已知，求解 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 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使得对于 </a:t>
                </a:r>
                <a:r>
                  <a:rPr lang="en-US" altLang="zh-CN" sz="2000" dirty="0" err="1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=0,…,n-1,</a:t>
                </a:r>
                <a:r>
                  <a:rPr lang="en-US" altLang="zh-CN" sz="2000" dirty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=0 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 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，满足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en-US" altLang="zh-CN" sz="2000" dirty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 …</a:t>
                </a:r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en-US" altLang="zh-CN" sz="2000" dirty="0">
                    <a:solidFill>
                      <a:schemeClr val="tx2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S 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D69FB81-4EF7-4C29-9FF2-8FBADE5C6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80" y="1537452"/>
                <a:ext cx="8701361" cy="1428211"/>
              </a:xfrm>
              <a:prstGeom prst="rect">
                <a:avLst/>
              </a:prstGeom>
              <a:blipFill>
                <a:blip r:embed="rId5"/>
                <a:stretch>
                  <a:fillRect l="-700" b="-6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BAD7CB3-7807-4EA1-B229-880063D6D93A}"/>
              </a:ext>
            </a:extLst>
          </p:cNvPr>
          <p:cNvCxnSpPr>
            <a:cxnSpLocks/>
          </p:cNvCxnSpPr>
          <p:nvPr/>
        </p:nvCxnSpPr>
        <p:spPr>
          <a:xfrm>
            <a:off x="3447952" y="4499674"/>
            <a:ext cx="826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11" name="圆角矩形 10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701167" y="144940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584397" y="217491"/>
            <a:ext cx="10096500" cy="439541"/>
            <a:chOff x="2584397" y="217491"/>
            <a:chExt cx="10096500" cy="439541"/>
          </a:xfrm>
        </p:grpSpPr>
        <p:sp>
          <p:nvSpPr>
            <p:cNvPr id="10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609797" y="239783"/>
              <a:ext cx="2198222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883762" y="4388769"/>
            <a:ext cx="184722" cy="3693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6783254-84AC-4851-BA1B-2CBD3FCDF8E6}"/>
              </a:ext>
            </a:extLst>
          </p:cNvPr>
          <p:cNvGrpSpPr/>
          <p:nvPr/>
        </p:nvGrpSpPr>
        <p:grpSpPr>
          <a:xfrm>
            <a:off x="7976123" y="5999177"/>
            <a:ext cx="3940819" cy="369328"/>
            <a:chOff x="7797588" y="2228927"/>
            <a:chExt cx="3480011" cy="369328"/>
          </a:xfrm>
          <a:solidFill>
            <a:srgbClr val="C00000"/>
          </a:solidFill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E3D8C18-94F7-4EDB-BF22-8936734B85D1}"/>
                </a:ext>
              </a:extLst>
            </p:cNvPr>
            <p:cNvSpPr/>
            <p:nvPr/>
          </p:nvSpPr>
          <p:spPr>
            <a:xfrm>
              <a:off x="7797588" y="2232930"/>
              <a:ext cx="3480011" cy="360000"/>
            </a:xfrm>
            <a:prstGeom prst="rect">
              <a:avLst/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2AADB15-4408-4720-92BE-B933C94FE686}"/>
                </a:ext>
              </a:extLst>
            </p:cNvPr>
            <p:cNvSpPr txBox="1"/>
            <p:nvPr/>
          </p:nvSpPr>
          <p:spPr>
            <a:xfrm>
              <a:off x="7797588" y="2228927"/>
              <a:ext cx="1997632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子集和问题研究现状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6BD1A03-6DEA-462E-99BC-FFDD4DBFDE9F}"/>
              </a:ext>
            </a:extLst>
          </p:cNvPr>
          <p:cNvSpPr txBox="1"/>
          <p:nvPr/>
        </p:nvSpPr>
        <p:spPr>
          <a:xfrm>
            <a:off x="7883761" y="4521849"/>
            <a:ext cx="3940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近年来研究人员一直在试图寻找子集和问题的求解算法。其求解算法可以根据背包的特性主要分为三类：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通用算法求解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格基归约算法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其它算法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871E138-5DD2-4830-ADED-D3294B7D65D3}"/>
              </a:ext>
            </a:extLst>
          </p:cNvPr>
          <p:cNvSpPr/>
          <p:nvPr/>
        </p:nvSpPr>
        <p:spPr>
          <a:xfrm>
            <a:off x="106393" y="1040948"/>
            <a:ext cx="1533450" cy="9407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通用算法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ECECED0-0BBD-4D13-A9C2-786B91D20093}"/>
              </a:ext>
            </a:extLst>
          </p:cNvPr>
          <p:cNvSpPr/>
          <p:nvPr/>
        </p:nvSpPr>
        <p:spPr>
          <a:xfrm>
            <a:off x="57932" y="2627001"/>
            <a:ext cx="1568920" cy="9407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格归约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688CAD5-45B6-4418-8C43-0DECDEF645CE}"/>
              </a:ext>
            </a:extLst>
          </p:cNvPr>
          <p:cNvSpPr/>
          <p:nvPr/>
        </p:nvSpPr>
        <p:spPr>
          <a:xfrm>
            <a:off x="64331" y="4040813"/>
            <a:ext cx="1543444" cy="9407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其它算法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180A680-3996-4739-B0E4-A7E5D796248F}"/>
              </a:ext>
            </a:extLst>
          </p:cNvPr>
          <p:cNvSpPr/>
          <p:nvPr/>
        </p:nvSpPr>
        <p:spPr>
          <a:xfrm>
            <a:off x="1784291" y="3981249"/>
            <a:ext cx="2021344" cy="10669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年王蔚等人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[8]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的快速算法，时间复杂度为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ED0A0F7-E81C-480D-A764-3C5EFD91E1AE}"/>
              </a:ext>
            </a:extLst>
          </p:cNvPr>
          <p:cNvSpPr/>
          <p:nvPr/>
        </p:nvSpPr>
        <p:spPr>
          <a:xfrm>
            <a:off x="4336942" y="3977367"/>
            <a:ext cx="2180340" cy="10579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年王保仓等人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[9]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的基于联立丢番图逼近的启发式求解算法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4125907-9200-4168-B62F-4F778DE037FB}"/>
              </a:ext>
            </a:extLst>
          </p:cNvPr>
          <p:cNvSpPr txBox="1"/>
          <p:nvPr/>
        </p:nvSpPr>
        <p:spPr>
          <a:xfrm>
            <a:off x="65704" y="5639721"/>
            <a:ext cx="646725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[4]</a:t>
            </a:r>
            <a:r>
              <a:rPr lang="zh-CN" altLang="en-US" sz="900" dirty="0"/>
              <a:t>A. K. LENSTRA, H. W. LENSTRA, AND L. LovAsz, Factoring polyno- mials with rational coefficients, Math. Ann. 261 (1982), 515-534.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FC9C887-AE35-4B6E-A3EB-EC087822DF6C}"/>
              </a:ext>
            </a:extLst>
          </p:cNvPr>
          <p:cNvCxnSpPr>
            <a:cxnSpLocks/>
          </p:cNvCxnSpPr>
          <p:nvPr/>
        </p:nvCxnSpPr>
        <p:spPr>
          <a:xfrm flipV="1">
            <a:off x="3782338" y="1488510"/>
            <a:ext cx="548354" cy="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9117CF0-2189-4E80-8807-404D3C6BFA35}"/>
              </a:ext>
            </a:extLst>
          </p:cNvPr>
          <p:cNvCxnSpPr>
            <a:cxnSpLocks/>
          </p:cNvCxnSpPr>
          <p:nvPr/>
        </p:nvCxnSpPr>
        <p:spPr>
          <a:xfrm flipV="1">
            <a:off x="6311065" y="1479233"/>
            <a:ext cx="524159" cy="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1524CC9-33D5-4912-8414-17C5272E6151}"/>
              </a:ext>
            </a:extLst>
          </p:cNvPr>
          <p:cNvCxnSpPr>
            <a:cxnSpLocks/>
          </p:cNvCxnSpPr>
          <p:nvPr/>
        </p:nvCxnSpPr>
        <p:spPr>
          <a:xfrm>
            <a:off x="3471248" y="3064830"/>
            <a:ext cx="826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6F72DDB-EC51-493A-83B7-3779624B2AA8}"/>
              </a:ext>
            </a:extLst>
          </p:cNvPr>
          <p:cNvCxnSpPr>
            <a:cxnSpLocks/>
          </p:cNvCxnSpPr>
          <p:nvPr/>
        </p:nvCxnSpPr>
        <p:spPr>
          <a:xfrm flipV="1">
            <a:off x="6165462" y="3078861"/>
            <a:ext cx="673208" cy="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17DC8EE-D87C-4272-B7C5-81BB52569F68}"/>
              </a:ext>
            </a:extLst>
          </p:cNvPr>
          <p:cNvCxnSpPr>
            <a:cxnSpLocks/>
          </p:cNvCxnSpPr>
          <p:nvPr/>
        </p:nvCxnSpPr>
        <p:spPr>
          <a:xfrm flipV="1">
            <a:off x="8693990" y="3057840"/>
            <a:ext cx="673208" cy="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F7DBD9BE-C144-488B-B8A9-0E8C684BC83F}"/>
              </a:ext>
            </a:extLst>
          </p:cNvPr>
          <p:cNvSpPr txBox="1"/>
          <p:nvPr/>
        </p:nvSpPr>
        <p:spPr>
          <a:xfrm>
            <a:off x="65706" y="5048236"/>
            <a:ext cx="76088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[1]Horowitz, Ellis, and Sartaj </a:t>
            </a:r>
            <a:r>
              <a:rPr lang="en-US" altLang="zh-CN" sz="900" dirty="0" err="1"/>
              <a:t>Sahni</a:t>
            </a:r>
            <a:r>
              <a:rPr lang="en-US" altLang="zh-CN" sz="900" dirty="0"/>
              <a:t>. "Computing partitions with applications to the knapsack problem." Journal of the ACM (JACM) 21.2 (1974): 277-292.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8091338-1AB5-4247-A43F-A9E68ACB4E6F}"/>
              </a:ext>
            </a:extLst>
          </p:cNvPr>
          <p:cNvSpPr txBox="1"/>
          <p:nvPr/>
        </p:nvSpPr>
        <p:spPr>
          <a:xfrm>
            <a:off x="65705" y="5189689"/>
            <a:ext cx="76088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[2]</a:t>
            </a:r>
            <a:r>
              <a:rPr lang="en-US" altLang="zh-CN" sz="900" dirty="0" err="1"/>
              <a:t>Schroeppel</a:t>
            </a:r>
            <a:r>
              <a:rPr lang="en-US" altLang="zh-CN" sz="900" dirty="0"/>
              <a:t> R, Shamir A. A T=O(2^n/2), S=O(2^n/4) algorithm for certain NP-complete problems[J]. SIAM journal on Computing, 1981, 10(3): 456-464.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01351BE-9C1F-45FF-A8A8-CA495A601133}"/>
              </a:ext>
            </a:extLst>
          </p:cNvPr>
          <p:cNvSpPr txBox="1"/>
          <p:nvPr/>
        </p:nvSpPr>
        <p:spPr>
          <a:xfrm>
            <a:off x="65705" y="5345455"/>
            <a:ext cx="7558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43840">
              <a:spcAft>
                <a:spcPts val="0"/>
              </a:spcAft>
              <a:tabLst>
                <a:tab pos="243840" algn="l"/>
                <a:tab pos="177165" algn="l"/>
              </a:tabLst>
            </a:pPr>
            <a:r>
              <a:rPr lang="en-US" altLang="zh-CN" sz="900" dirty="0"/>
              <a:t>[3]</a:t>
            </a:r>
            <a:r>
              <a:rPr lang="en-US" altLang="zh-CN" sz="900" dirty="0" err="1"/>
              <a:t>Howgrave</a:t>
            </a:r>
            <a:r>
              <a:rPr lang="en-US" altLang="zh-CN" sz="900" dirty="0"/>
              <a:t>-Graham N, </a:t>
            </a:r>
            <a:r>
              <a:rPr lang="en-US" altLang="zh-CN" sz="900" dirty="0" err="1"/>
              <a:t>Joux</a:t>
            </a:r>
            <a:r>
              <a:rPr lang="en-US" altLang="zh-CN" sz="900" dirty="0"/>
              <a:t> A. New generic algorithms for hard knapsacks[C]//Annual International Conference on the Theory and Applications of Cryptographic Techniques. Springer, Berlin, Heidelberg, 2010: 235-256.</a:t>
            </a:r>
            <a:endParaRPr lang="zh-CN" altLang="zh-CN" sz="9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3474830-4284-45CF-B6D4-BF19395CAF79}"/>
              </a:ext>
            </a:extLst>
          </p:cNvPr>
          <p:cNvSpPr txBox="1"/>
          <p:nvPr/>
        </p:nvSpPr>
        <p:spPr>
          <a:xfrm>
            <a:off x="65704" y="5793794"/>
            <a:ext cx="73013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43840">
              <a:spcAft>
                <a:spcPts val="0"/>
              </a:spcAft>
              <a:tabLst>
                <a:tab pos="243840" algn="l"/>
                <a:tab pos="177165" algn="l"/>
              </a:tabLst>
            </a:pPr>
            <a:r>
              <a:rPr lang="en-US" altLang="zh-CN" sz="900" dirty="0"/>
              <a:t>[5]</a:t>
            </a:r>
            <a:r>
              <a:rPr lang="en-US" altLang="zh-CN" sz="900" dirty="0" err="1"/>
              <a:t>Coster</a:t>
            </a:r>
            <a:r>
              <a:rPr lang="en-US" altLang="zh-CN" sz="900" dirty="0"/>
              <a:t> M.J., </a:t>
            </a:r>
            <a:r>
              <a:rPr lang="en-US" altLang="zh-CN" sz="900" dirty="0" err="1"/>
              <a:t>Joux</a:t>
            </a:r>
            <a:r>
              <a:rPr lang="en-US" altLang="zh-CN" sz="900" dirty="0"/>
              <a:t> A., </a:t>
            </a:r>
            <a:r>
              <a:rPr lang="en-US" altLang="zh-CN" sz="900" dirty="0" err="1"/>
              <a:t>LaMacchia</a:t>
            </a:r>
            <a:r>
              <a:rPr lang="en-US" altLang="zh-CN" sz="900" dirty="0"/>
              <a:t> B.A., et al., Improved low-density subset sum algorithms, Computational Complexity, 1992, 2, (2), pp. 111-128.</a:t>
            </a:r>
            <a:endParaRPr lang="zh-CN" altLang="zh-CN" sz="9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5CE7EB2-9D3F-49E2-BC53-F372486DDCD0}"/>
              </a:ext>
            </a:extLst>
          </p:cNvPr>
          <p:cNvSpPr txBox="1"/>
          <p:nvPr/>
        </p:nvSpPr>
        <p:spPr>
          <a:xfrm>
            <a:off x="65704" y="5968392"/>
            <a:ext cx="720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43840">
              <a:spcAft>
                <a:spcPts val="0"/>
              </a:spcAft>
              <a:tabLst>
                <a:tab pos="243840" algn="l"/>
                <a:tab pos="177165" algn="l"/>
              </a:tabLst>
            </a:pPr>
            <a:r>
              <a:rPr lang="en-US" altLang="zh-CN" sz="900" dirty="0"/>
              <a:t>[6]</a:t>
            </a:r>
            <a:r>
              <a:rPr lang="en-US" altLang="zh-CN" sz="900" dirty="0" err="1"/>
              <a:t>Schnorr</a:t>
            </a:r>
            <a:r>
              <a:rPr lang="en-US" altLang="zh-CN" sz="900" dirty="0"/>
              <a:t> C P, </a:t>
            </a:r>
            <a:r>
              <a:rPr lang="en-US" altLang="zh-CN" sz="900" dirty="0" err="1"/>
              <a:t>Euchner</a:t>
            </a:r>
            <a:r>
              <a:rPr lang="en-US" altLang="zh-CN" sz="900" dirty="0"/>
              <a:t> M. Lattice basis reduction: Improved practical algorithms and solving subset sum problems[J]. Mathematical programming, 1994, 66(1-3): 181-199.</a:t>
            </a:r>
            <a:endParaRPr lang="zh-CN" altLang="zh-CN" sz="9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5498201-73F4-4FEF-9DB2-21B6F11F9641}"/>
              </a:ext>
            </a:extLst>
          </p:cNvPr>
          <p:cNvSpPr txBox="1"/>
          <p:nvPr/>
        </p:nvSpPr>
        <p:spPr>
          <a:xfrm>
            <a:off x="65705" y="6231737"/>
            <a:ext cx="7608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43840">
              <a:spcAft>
                <a:spcPts val="0"/>
              </a:spcAft>
              <a:tabLst>
                <a:tab pos="243840" algn="l"/>
                <a:tab pos="177165" algn="l"/>
              </a:tabLst>
            </a:pPr>
            <a:r>
              <a:rPr lang="en-US" altLang="zh-CN" sz="900" dirty="0"/>
              <a:t>[7]Yuan Ping, </a:t>
            </a:r>
            <a:r>
              <a:rPr lang="en-US" altLang="zh-CN" sz="900" dirty="0" err="1"/>
              <a:t>Baocang</a:t>
            </a:r>
            <a:r>
              <a:rPr lang="en-US" altLang="zh-CN" sz="900" dirty="0"/>
              <a:t> Wang, </a:t>
            </a:r>
            <a:r>
              <a:rPr lang="en-US" altLang="zh-CN" sz="900" dirty="0" err="1"/>
              <a:t>Shengli</a:t>
            </a:r>
            <a:r>
              <a:rPr lang="en-US" altLang="zh-CN" sz="900" dirty="0"/>
              <a:t> Tian, </a:t>
            </a:r>
            <a:r>
              <a:rPr lang="en-US" altLang="zh-CN" sz="900" dirty="0" err="1"/>
              <a:t>Yuehua</a:t>
            </a:r>
            <a:r>
              <a:rPr lang="en-US" altLang="zh-CN" sz="900" dirty="0"/>
              <a:t> Yang, </a:t>
            </a:r>
            <a:r>
              <a:rPr lang="en-US" altLang="zh-CN" sz="900" dirty="0" err="1"/>
              <a:t>Genyuan</a:t>
            </a:r>
            <a:r>
              <a:rPr lang="en-US" altLang="zh-CN" sz="900" dirty="0"/>
              <a:t> Du, Deterministic lattice reduction on knapsacks with collision-free properties, IET Information Security, 2018, 12(4), pp. 375-380.</a:t>
            </a:r>
            <a:endParaRPr lang="zh-CN" altLang="zh-CN" sz="9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A45813E-E290-482D-8FBB-1948BD415A57}"/>
              </a:ext>
            </a:extLst>
          </p:cNvPr>
          <p:cNvSpPr txBox="1"/>
          <p:nvPr/>
        </p:nvSpPr>
        <p:spPr>
          <a:xfrm>
            <a:off x="64330" y="6424143"/>
            <a:ext cx="6468626" cy="27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/>
              <a:t>[8]</a:t>
            </a:r>
            <a:r>
              <a:rPr lang="zh-CN" altLang="zh-CN" sz="900" dirty="0"/>
              <a:t>王蔚</a:t>
            </a:r>
            <a:r>
              <a:rPr lang="en-US" altLang="zh-CN" sz="900" dirty="0"/>
              <a:t>, </a:t>
            </a:r>
            <a:r>
              <a:rPr lang="zh-CN" altLang="zh-CN" sz="900" dirty="0"/>
              <a:t>邱伟星</a:t>
            </a:r>
            <a:r>
              <a:rPr lang="en-US" altLang="zh-CN" sz="900" dirty="0"/>
              <a:t>. </a:t>
            </a:r>
            <a:r>
              <a:rPr lang="zh-CN" altLang="zh-CN" sz="900" dirty="0"/>
              <a:t>求解子集和问题的快速算法</a:t>
            </a:r>
            <a:r>
              <a:rPr lang="en-US" altLang="zh-CN" sz="900" dirty="0"/>
              <a:t>[J]. </a:t>
            </a:r>
            <a:r>
              <a:rPr lang="zh-CN" altLang="zh-CN" sz="900" dirty="0"/>
              <a:t>南京邮电大学学报</a:t>
            </a:r>
            <a:r>
              <a:rPr lang="en-US" altLang="zh-CN" sz="900" dirty="0"/>
              <a:t>: </a:t>
            </a:r>
            <a:r>
              <a:rPr lang="zh-CN" altLang="zh-CN" sz="900" dirty="0"/>
              <a:t>自然科学版</a:t>
            </a:r>
            <a:r>
              <a:rPr lang="en-US" altLang="zh-CN" sz="900" dirty="0"/>
              <a:t>, 2012, 32(6): 92-95.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5B542A3-2918-42E4-80CB-113251F01AFE}"/>
              </a:ext>
            </a:extLst>
          </p:cNvPr>
          <p:cNvSpPr txBox="1"/>
          <p:nvPr/>
        </p:nvSpPr>
        <p:spPr>
          <a:xfrm>
            <a:off x="64330" y="6565596"/>
            <a:ext cx="6468626" cy="27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/>
              <a:t>[9]</a:t>
            </a:r>
            <a:r>
              <a:rPr lang="zh-CN" altLang="zh-CN" sz="900" dirty="0"/>
              <a:t>王保仓</a:t>
            </a:r>
            <a:r>
              <a:rPr lang="en-US" altLang="zh-CN" sz="900" dirty="0"/>
              <a:t>, </a:t>
            </a:r>
            <a:r>
              <a:rPr lang="zh-CN" altLang="zh-CN" sz="900" dirty="0"/>
              <a:t>卢珂</a:t>
            </a:r>
            <a:r>
              <a:rPr lang="en-US" altLang="zh-CN" sz="900" dirty="0"/>
              <a:t>. </a:t>
            </a:r>
            <a:r>
              <a:rPr lang="zh-CN" altLang="zh-CN" sz="900" dirty="0"/>
              <a:t>基于联立丢番图逼近的子集和问题启发式求解算法</a:t>
            </a:r>
            <a:r>
              <a:rPr lang="en-US" altLang="zh-CN" sz="900" dirty="0"/>
              <a:t>[J]. </a:t>
            </a:r>
            <a:r>
              <a:rPr lang="zh-CN" altLang="zh-CN" sz="900" dirty="0"/>
              <a:t>密码学报</a:t>
            </a:r>
            <a:r>
              <a:rPr lang="en-US" altLang="zh-CN" sz="900" dirty="0"/>
              <a:t>, 2017, 4(5): 498-505.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45201E7-4AA7-433A-82B8-01B307B1EE73}"/>
              </a:ext>
            </a:extLst>
          </p:cNvPr>
          <p:cNvSpPr/>
          <p:nvPr/>
        </p:nvSpPr>
        <p:spPr>
          <a:xfrm>
            <a:off x="4353988" y="961067"/>
            <a:ext cx="2180340" cy="10939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Schroeppel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-Shamir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:O(2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n/2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:O(2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n/4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126E330-3AA6-41E6-810A-73749B372BD2}"/>
              </a:ext>
            </a:extLst>
          </p:cNvPr>
          <p:cNvSpPr/>
          <p:nvPr/>
        </p:nvSpPr>
        <p:spPr>
          <a:xfrm>
            <a:off x="6905116" y="951790"/>
            <a:ext cx="2118900" cy="10939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Howgrave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-Graham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Joux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:O(2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0.385n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:O(2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0.247n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4D75446-F73B-4AA6-9867-B312509026E5}"/>
              </a:ext>
            </a:extLst>
          </p:cNvPr>
          <p:cNvSpPr/>
          <p:nvPr/>
        </p:nvSpPr>
        <p:spPr>
          <a:xfrm>
            <a:off x="1784290" y="972358"/>
            <a:ext cx="2021344" cy="10832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基本算法：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生日攻击算法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O(2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n/2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O(2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n/2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60D109F-7706-43D9-AFC8-631A96F4C845}"/>
              </a:ext>
            </a:extLst>
          </p:cNvPr>
          <p:cNvSpPr/>
          <p:nvPr/>
        </p:nvSpPr>
        <p:spPr>
          <a:xfrm>
            <a:off x="4355383" y="2541701"/>
            <a:ext cx="2160504" cy="11200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Coster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等人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证明，背包密度小于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0.9408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的子集和问题可转为格中的最短向量问题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E71B897-8D84-470C-A28E-7BF8CAB8B287}"/>
              </a:ext>
            </a:extLst>
          </p:cNvPr>
          <p:cNvSpPr/>
          <p:nvPr/>
        </p:nvSpPr>
        <p:spPr>
          <a:xfrm>
            <a:off x="9416014" y="2511310"/>
            <a:ext cx="2180340" cy="1150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等人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证明，低汉明重量，高密度子集和问题可转为最短向量问题求解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AEB703B-89A8-46CB-9784-9C1FC9383971}"/>
              </a:ext>
            </a:extLst>
          </p:cNvPr>
          <p:cNvSpPr/>
          <p:nvPr/>
        </p:nvSpPr>
        <p:spPr>
          <a:xfrm>
            <a:off x="1784291" y="2540983"/>
            <a:ext cx="2021344" cy="1120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A.K.LENSTR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等人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格基归约算法求解最短向量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B55E451-AE29-481B-A6AE-1E5F377E2112}"/>
              </a:ext>
            </a:extLst>
          </p:cNvPr>
          <p:cNvSpPr/>
          <p:nvPr/>
        </p:nvSpPr>
        <p:spPr>
          <a:xfrm>
            <a:off x="6905116" y="2511311"/>
            <a:ext cx="2118900" cy="11504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C.P.Schnorr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等人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[6]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提出使用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BKZ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格基归约算法求解子集和问题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34108" r="9013" b="24020"/>
          <a:stretch>
            <a:fillRect/>
          </a:stretch>
        </p:blipFill>
        <p:spPr>
          <a:xfrm>
            <a:off x="6203852" y="2667584"/>
            <a:ext cx="5978770" cy="154744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817812" y="2669782"/>
            <a:ext cx="9334500" cy="1543049"/>
          </a:xfrm>
          <a:prstGeom prst="rect">
            <a:avLst/>
          </a:prstGeom>
          <a:gradFill flip="none" rotWithShape="1">
            <a:gsLst>
              <a:gs pos="35000">
                <a:srgbClr val="014924"/>
              </a:gs>
              <a:gs pos="0">
                <a:srgbClr val="014924"/>
              </a:gs>
              <a:gs pos="59000">
                <a:srgbClr val="014924">
                  <a:alpha val="95000"/>
                </a:srgbClr>
              </a:gs>
              <a:gs pos="77000">
                <a:srgbClr val="014924">
                  <a:alpha val="70000"/>
                </a:srgbClr>
              </a:gs>
              <a:gs pos="100000">
                <a:srgbClr val="014924">
                  <a:alpha val="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23673" y="2669781"/>
            <a:ext cx="1543050" cy="1543050"/>
            <a:chOff x="1123950" y="2686050"/>
            <a:chExt cx="1543050" cy="1543050"/>
          </a:xfrm>
          <a:solidFill>
            <a:srgbClr val="014924"/>
          </a:solidFill>
        </p:grpSpPr>
        <p:sp>
          <p:nvSpPr>
            <p:cNvPr id="7" name="矩形 6"/>
            <p:cNvSpPr/>
            <p:nvPr/>
          </p:nvSpPr>
          <p:spPr>
            <a:xfrm>
              <a:off x="1123950" y="2686050"/>
              <a:ext cx="1543050" cy="1543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07285" y="2903577"/>
              <a:ext cx="976380" cy="11079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950335" y="2781038"/>
            <a:ext cx="2646870" cy="8309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sp>
        <p:nvSpPr>
          <p:cNvPr id="15" name="矩形 14"/>
          <p:cNvSpPr/>
          <p:nvPr/>
        </p:nvSpPr>
        <p:spPr>
          <a:xfrm>
            <a:off x="3018581" y="3574379"/>
            <a:ext cx="2593779" cy="369328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METHODS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67" y="164635"/>
            <a:ext cx="1967230" cy="5881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898070" cy="523220"/>
            <a:chOff x="-254000" y="201683"/>
            <a:chExt cx="898070" cy="523220"/>
          </a:xfrm>
        </p:grpSpPr>
        <p:sp>
          <p:nvSpPr>
            <p:cNvPr id="20" name="圆角矩形 19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706" y="201683"/>
              <a:ext cx="467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9" name="圆角矩形 18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33833" y="1088108"/>
            <a:ext cx="9014518" cy="1156851"/>
            <a:chOff x="1702517" y="-1452260"/>
            <a:chExt cx="9411031" cy="1156851"/>
          </a:xfrm>
        </p:grpSpPr>
        <p:sp>
          <p:nvSpPr>
            <p:cNvPr id="11" name="TextBox 76"/>
            <p:cNvSpPr txBox="1"/>
            <p:nvPr/>
          </p:nvSpPr>
          <p:spPr>
            <a:xfrm>
              <a:off x="1702517" y="-1277436"/>
              <a:ext cx="2346591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chemeClr val="tx1"/>
                  </a:solidFill>
                </a:rPr>
                <a:t>低维问题</a:t>
              </a:r>
              <a:r>
                <a:rPr lang="en-US" altLang="zh-CN" sz="1800" dirty="0">
                  <a:solidFill>
                    <a:schemeClr val="tx1"/>
                  </a:solidFill>
                </a:rPr>
                <a:t>(40-80)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953691" y="-1452260"/>
              <a:ext cx="6159857" cy="1156851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    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16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Schroeppel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-Shamir</a:t>
              </a:r>
              <a:r>
                <a:rPr lang="en-US" altLang="zh-CN" sz="1600" baseline="30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[2]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算法，加入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汉明重量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</a:t>
              </a:r>
              <a:r>
                <a:rPr lang="en-US" altLang="zh-CN" sz="16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HGJ</a:t>
              </a:r>
              <a:r>
                <a:rPr lang="zh-CN" altLang="en-US" sz="16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Modular 4-Way merge算法</a:t>
              </a: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对其进行改进，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降低了原始算法的时间和空间复杂度。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33833" y="5033442"/>
            <a:ext cx="9084099" cy="787519"/>
            <a:chOff x="-6639900" y="4315327"/>
            <a:chExt cx="9084099" cy="787519"/>
          </a:xfrm>
        </p:grpSpPr>
        <p:sp>
          <p:nvSpPr>
            <p:cNvPr id="12" name="TextBox 76"/>
            <p:cNvSpPr txBox="1"/>
            <p:nvPr/>
          </p:nvSpPr>
          <p:spPr>
            <a:xfrm>
              <a:off x="-6639900" y="4490151"/>
              <a:ext cx="2004067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chemeClr val="tx1"/>
                  </a:solidFill>
                </a:rPr>
                <a:t>高维问题</a:t>
              </a:r>
              <a:r>
                <a:rPr lang="en-US" altLang="zh-CN" sz="1800" dirty="0">
                  <a:solidFill>
                    <a:schemeClr val="tx1"/>
                  </a:solidFill>
                </a:rPr>
                <a:t>(200)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-3690746" y="4315327"/>
              <a:ext cx="6134945" cy="78751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利用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格基归约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，构造向量组，将子集和问题转换为最短向量问题，求解最短向量。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33833" y="3086981"/>
            <a:ext cx="9084099" cy="1156851"/>
            <a:chOff x="4530826" y="299984"/>
            <a:chExt cx="9084099" cy="1156851"/>
          </a:xfrm>
        </p:grpSpPr>
        <p:sp>
          <p:nvSpPr>
            <p:cNvPr id="13" name="TextBox 76"/>
            <p:cNvSpPr txBox="1"/>
            <p:nvPr/>
          </p:nvSpPr>
          <p:spPr>
            <a:xfrm>
              <a:off x="4530826" y="474808"/>
              <a:ext cx="2533058" cy="36932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chemeClr val="tx1"/>
                  </a:solidFill>
                </a:rPr>
                <a:t>中维问题</a:t>
              </a:r>
              <a:r>
                <a:rPr lang="en-US" altLang="zh-CN" sz="1800" dirty="0">
                  <a:solidFill>
                    <a:schemeClr val="tx1"/>
                  </a:solidFill>
                </a:rPr>
                <a:t>(100-180)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549560" y="299984"/>
              <a:ext cx="6065365" cy="1156851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基于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HGJ(Howgrave-Graham and </a:t>
              </a:r>
              <a:r>
                <a:rPr lang="en-US" altLang="zh-CN" sz="1600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Joux</a:t>
              </a:r>
              <a:r>
                <a:rPr lang="en-US" altLang="zh-CN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r>
                <a:rPr lang="en-US" altLang="zh-CN" sz="1600" baseline="30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[3]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进行改进，同样将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汉明重量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应用在算法中，采用组合数构建解空间，减少搜索空间大小。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671E911-B8FC-4B68-8327-6A67B70052FD}"/>
              </a:ext>
            </a:extLst>
          </p:cNvPr>
          <p:cNvSpPr txBox="1"/>
          <p:nvPr/>
        </p:nvSpPr>
        <p:spPr>
          <a:xfrm>
            <a:off x="15465" y="6333218"/>
            <a:ext cx="76088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[2]</a:t>
            </a:r>
            <a:r>
              <a:rPr lang="en-US" altLang="zh-CN" sz="900" dirty="0" err="1"/>
              <a:t>Schroeppel</a:t>
            </a:r>
            <a:r>
              <a:rPr lang="en-US" altLang="zh-CN" sz="900" dirty="0"/>
              <a:t> R, Shamir A. A T=O(2^n/2), S=O(2^n/4) algorithm for certain NP-complete problems[J]. SIAM journal on Computing, 1981, 10(3): 456-464.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14C45D-207C-4C91-A8D4-2C6155A388E3}"/>
              </a:ext>
            </a:extLst>
          </p:cNvPr>
          <p:cNvSpPr txBox="1"/>
          <p:nvPr/>
        </p:nvSpPr>
        <p:spPr>
          <a:xfrm>
            <a:off x="15465" y="6512021"/>
            <a:ext cx="108518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43840">
              <a:spcAft>
                <a:spcPts val="0"/>
              </a:spcAft>
              <a:tabLst>
                <a:tab pos="243840" algn="l"/>
                <a:tab pos="177165" algn="l"/>
              </a:tabLst>
            </a:pPr>
            <a:r>
              <a:rPr lang="en-US" altLang="zh-CN" sz="900" dirty="0"/>
              <a:t>[3]</a:t>
            </a:r>
            <a:r>
              <a:rPr lang="en-US" altLang="zh-CN" sz="900" dirty="0" err="1"/>
              <a:t>Howgrave</a:t>
            </a:r>
            <a:r>
              <a:rPr lang="en-US" altLang="zh-CN" sz="900" dirty="0"/>
              <a:t>-Graham N, </a:t>
            </a:r>
            <a:r>
              <a:rPr lang="en-US" altLang="zh-CN" sz="900" dirty="0" err="1"/>
              <a:t>Joux</a:t>
            </a:r>
            <a:r>
              <a:rPr lang="en-US" altLang="zh-CN" sz="900" dirty="0"/>
              <a:t> A. New generic algorithms for hard knapsacks[C]//Annual International Conference on the Theory and Applications of Cryptographic Techniques. Springer, Berlin, Heidelberg, 2010: 235-256.</a:t>
            </a:r>
            <a:endParaRPr lang="zh-CN" altLang="zh-CN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4000" y="201683"/>
            <a:ext cx="936169" cy="523220"/>
            <a:chOff x="-254000" y="201683"/>
            <a:chExt cx="936169" cy="523220"/>
          </a:xfrm>
        </p:grpSpPr>
        <p:sp>
          <p:nvSpPr>
            <p:cNvPr id="20" name="圆角矩形 19"/>
            <p:cNvSpPr/>
            <p:nvPr/>
          </p:nvSpPr>
          <p:spPr>
            <a:xfrm>
              <a:off x="-254000" y="227083"/>
              <a:ext cx="898070" cy="439668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-175846" y="201683"/>
              <a:ext cx="8580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2.1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701167" y="144940"/>
            <a:ext cx="316143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子集和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低维问题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9" name="圆角矩形 18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RESEARCH METHODS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95034" y="693577"/>
            <a:ext cx="11001933" cy="1316665"/>
            <a:chOff x="-245935" y="1953999"/>
            <a:chExt cx="4022681" cy="384864"/>
          </a:xfrm>
        </p:grpSpPr>
        <p:sp>
          <p:nvSpPr>
            <p:cNvPr id="11" name="TextBox 76"/>
            <p:cNvSpPr txBox="1"/>
            <p:nvPr/>
          </p:nvSpPr>
          <p:spPr>
            <a:xfrm>
              <a:off x="-245935" y="1953999"/>
              <a:ext cx="1117831" cy="116952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低维问题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(40-80)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-215724" y="2081905"/>
              <a:ext cx="3992470" cy="25695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prstClr val="black"/>
                  </a:solidFill>
                  <a:latin typeface="+mn-ea"/>
                </a:rPr>
                <a:t>   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对于低维的子集和问题，我们采用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1981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kern="100" dirty="0" err="1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Schroeppel</a:t>
              </a:r>
              <a:r>
                <a:rPr lang="zh-CN" altLang="zh-CN" kern="100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kern="100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Shamir</a:t>
              </a:r>
              <a:r>
                <a:rPr lang="en-US" altLang="zh-CN" kern="100" baseline="30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[2]</a:t>
              </a:r>
              <a:r>
                <a:rPr lang="zh-CN" altLang="en-US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算法</a:t>
              </a:r>
              <a:r>
                <a: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并基于</a:t>
              </a:r>
              <a:r>
                <a: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HGJ</a:t>
              </a:r>
              <a:r>
                <a: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Modular 4-Way merge</a:t>
              </a: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算法对其进行改进，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加入汉明重量</a:t>
              </a: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对其进行优化。</a:t>
              </a:r>
              <a:endPara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16C1D6D5-AAC8-4412-9C3A-8787222DD150}"/>
              </a:ext>
            </a:extLst>
          </p:cNvPr>
          <p:cNvSpPr txBox="1"/>
          <p:nvPr/>
        </p:nvSpPr>
        <p:spPr>
          <a:xfrm>
            <a:off x="49332" y="6533206"/>
            <a:ext cx="89791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[2]</a:t>
            </a:r>
            <a:r>
              <a:rPr lang="en-US" altLang="zh-CN" sz="1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Schroeppel</a:t>
            </a:r>
            <a:r>
              <a:rPr lang="en-US" altLang="zh-CN" sz="1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R, Shamir A. A T=O(2^n/2), S=O(2^n/4) algorithm for certain NP-complete problems[J]. SIAM journal on Computing, 1981, 10(3): 456-464.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22A9764A-D8DD-4D46-8F50-D044636CD879}"/>
                  </a:ext>
                </a:extLst>
              </p:cNvPr>
              <p:cNvSpPr/>
              <p:nvPr/>
            </p:nvSpPr>
            <p:spPr bwMode="auto">
              <a:xfrm>
                <a:off x="1388341" y="2138659"/>
                <a:ext cx="9127251" cy="68206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algn="ctr">
                  <a:defRPr/>
                </a:pPr>
                <a:r>
                  <a:rPr lang="en-US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(1)</m:t>
                        </m:r>
                      </m:sup>
                    </m:sSubSup>
                    <m:r>
                      <a:rPr lang="zh-CN" altLang="en-US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(1)</m:t>
                        </m:r>
                      </m:sup>
                    </m:sSubSup>
                    <m:r>
                      <a:rPr lang="zh-CN" altLang="en-US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sub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bSup>
                    <m:r>
                      <a:rPr lang="zh-CN" altLang="en-US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sSubSup>
                      <m:sSubSupPr>
                        <m:ctrlP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sub>
                      <m:sup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其包含</a:t>
                </a:r>
                <a:r>
                  <a:rPr lang="en-US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n/4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个元素的所有</a:t>
                </a:r>
                <a:r>
                  <a:rPr lang="zh-CN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元素的所有可能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zh-CN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22A9764A-D8DD-4D46-8F50-D044636CD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88341" y="2138659"/>
                <a:ext cx="9127251" cy="682062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4B8D9B2-021F-4D66-9EFF-10522FD2D835}"/>
              </a:ext>
            </a:extLst>
          </p:cNvPr>
          <p:cNvSpPr/>
          <p:nvPr/>
        </p:nvSpPr>
        <p:spPr bwMode="auto">
          <a:xfrm>
            <a:off x="1388344" y="3489726"/>
            <a:ext cx="9127251" cy="67737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使用优先队列对四个集合进行排序存储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5881EAB-0DEC-4B39-A32C-EB2F0EF20BD1}"/>
              </a:ext>
            </a:extLst>
          </p:cNvPr>
          <p:cNvSpPr/>
          <p:nvPr/>
        </p:nvSpPr>
        <p:spPr bwMode="auto">
          <a:xfrm>
            <a:off x="1388345" y="4838286"/>
            <a:ext cx="9127251" cy="67737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通过寻找集合之间的碰撞，找到背包问题的解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F58AA27-CB77-4BBB-B659-6A662514350A}"/>
              </a:ext>
            </a:extLst>
          </p:cNvPr>
          <p:cNvCxnSpPr>
            <a:cxnSpLocks/>
          </p:cNvCxnSpPr>
          <p:nvPr/>
        </p:nvCxnSpPr>
        <p:spPr>
          <a:xfrm>
            <a:off x="5951967" y="2890670"/>
            <a:ext cx="0" cy="5437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EA52CFD-00E6-4E22-84B4-BD47068E1BC7}"/>
              </a:ext>
            </a:extLst>
          </p:cNvPr>
          <p:cNvCxnSpPr>
            <a:cxnSpLocks/>
          </p:cNvCxnSpPr>
          <p:nvPr/>
        </p:nvCxnSpPr>
        <p:spPr>
          <a:xfrm>
            <a:off x="5951967" y="4237379"/>
            <a:ext cx="0" cy="5422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621E92E7-6DF8-40CD-A46B-6548495045E0}"/>
              </a:ext>
            </a:extLst>
          </p:cNvPr>
          <p:cNvSpPr/>
          <p:nvPr/>
        </p:nvSpPr>
        <p:spPr bwMode="auto">
          <a:xfrm>
            <a:off x="1493854" y="2156503"/>
            <a:ext cx="387667" cy="3876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D3E4108-3469-47B4-B455-575AA4334FB2}"/>
              </a:ext>
            </a:extLst>
          </p:cNvPr>
          <p:cNvSpPr/>
          <p:nvPr/>
        </p:nvSpPr>
        <p:spPr bwMode="auto">
          <a:xfrm>
            <a:off x="1453587" y="4887834"/>
            <a:ext cx="418682" cy="3876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F8C93BF-12D0-4220-A085-0B9CB77E4C97}"/>
              </a:ext>
            </a:extLst>
          </p:cNvPr>
          <p:cNvSpPr/>
          <p:nvPr/>
        </p:nvSpPr>
        <p:spPr bwMode="auto">
          <a:xfrm>
            <a:off x="1493854" y="3528778"/>
            <a:ext cx="362907" cy="3203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l"/>
            <a:r>
              <a:rPr lang="en-US" altLang="zh-CN" sz="2400" dirty="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E06547-31DF-48FE-9ADF-D0857F5A307A}"/>
              </a:ext>
            </a:extLst>
          </p:cNvPr>
          <p:cNvSpPr txBox="1"/>
          <p:nvPr/>
        </p:nvSpPr>
        <p:spPr>
          <a:xfrm>
            <a:off x="11043348" y="2156524"/>
            <a:ext cx="103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加入汉明重量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D12AEBC-5765-4CA5-87C9-1344DAF00A94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10515592" y="2479690"/>
            <a:ext cx="527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CF815C8-5BE2-4962-A8DD-003FF72A370E}"/>
              </a:ext>
            </a:extLst>
          </p:cNvPr>
          <p:cNvSpPr txBox="1"/>
          <p:nvPr/>
        </p:nvSpPr>
        <p:spPr>
          <a:xfrm>
            <a:off x="10727317" y="4133259"/>
            <a:ext cx="1408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Modular 4-Way merge </a:t>
            </a:r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521FC676-2BC1-4EC5-BCF3-220D13D6ACC6}"/>
              </a:ext>
            </a:extLst>
          </p:cNvPr>
          <p:cNvSpPr/>
          <p:nvPr/>
        </p:nvSpPr>
        <p:spPr bwMode="auto">
          <a:xfrm rot="10800000" flipH="1">
            <a:off x="10601047" y="3608819"/>
            <a:ext cx="144476" cy="1818537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62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1167" y="144940"/>
            <a:ext cx="3057239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子集和中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维问题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96505" y="217491"/>
            <a:ext cx="10128992" cy="439541"/>
            <a:chOff x="3796505" y="217491"/>
            <a:chExt cx="10128992" cy="439541"/>
          </a:xfrm>
        </p:grpSpPr>
        <p:sp>
          <p:nvSpPr>
            <p:cNvPr id="19" name="圆角矩形 18"/>
            <p:cNvSpPr/>
            <p:nvPr/>
          </p:nvSpPr>
          <p:spPr>
            <a:xfrm>
              <a:off x="3796505" y="217491"/>
              <a:ext cx="8909791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 flipV="1">
              <a:off x="38416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841697" y="230597"/>
              <a:ext cx="1791316" cy="276995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RESEARCH METHODS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21200" y="770757"/>
            <a:ext cx="11264209" cy="2022174"/>
            <a:chOff x="-342355" y="1982670"/>
            <a:chExt cx="3983948" cy="591085"/>
          </a:xfrm>
        </p:grpSpPr>
        <p:sp>
          <p:nvSpPr>
            <p:cNvPr id="11" name="TextBox 76"/>
            <p:cNvSpPr txBox="1"/>
            <p:nvPr/>
          </p:nvSpPr>
          <p:spPr>
            <a:xfrm>
              <a:off x="-327877" y="1982670"/>
              <a:ext cx="1102277" cy="116952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zh-CN" altLang="en-US" sz="2000" dirty="0">
                  <a:solidFill>
                    <a:srgbClr val="FF0000"/>
                  </a:solidFill>
                </a:rPr>
                <a:t>中维问题</a:t>
              </a:r>
              <a:r>
                <a:rPr lang="en-US" altLang="zh-CN" sz="2000" dirty="0">
                  <a:solidFill>
                    <a:srgbClr val="FF0000"/>
                  </a:solidFill>
                </a:rPr>
                <a:t>(100-180)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-342355" y="2079949"/>
              <a:ext cx="3983948" cy="49380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在解中维问题时，</a:t>
              </a:r>
              <a:r>
                <a: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我们使用</a:t>
              </a:r>
              <a:r>
                <a:rPr lang="en-US" altLang="zh-CN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HGJ</a:t>
              </a:r>
              <a:r>
                <a:rPr lang="en-US" altLang="zh-CN" baseline="30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[3]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算法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。其通过构造子集然后再进行碰撞，将时间复杂度降低了 ，可惜的是，该只是对一轮碰撞而言。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我们在构建四个输入列表时</a:t>
              </a:r>
              <a:r>
                <a:rPr lang="zh-CN" altLang="en-US" b="1" dirty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加入汉明重量</a:t>
              </a:r>
              <a:r>
                <a: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对其进行了改进。</a:t>
              </a:r>
              <a:endPara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50000"/>
                </a:lnSpc>
                <a:defRPr/>
              </a:pPr>
              <a:endParaRPr lang="en-US" altLang="zh-CN" dirty="0">
                <a:effectLst/>
                <a:latin typeface="+mn-ea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626" y="205843"/>
            <a:ext cx="344873" cy="34487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BDB4986-C7C4-4B95-AC0E-AA6582938E9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01584" y="1844610"/>
            <a:ext cx="4198478" cy="461973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7" name="Rectangle 14">
            <a:extLst>
              <a:ext uri="{FF2B5EF4-FFF2-40B4-BE49-F238E27FC236}">
                <a16:creationId xmlns:a16="http://schemas.microsoft.com/office/drawing/2014/main" id="{107B17C9-0CC7-4115-8AF1-44EFDF0EB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154850B3-85F1-409F-9C2B-584831841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87B51E-0876-4787-A558-01AE5CB6247E}"/>
              </a:ext>
            </a:extLst>
          </p:cNvPr>
          <p:cNvSpPr txBox="1"/>
          <p:nvPr/>
        </p:nvSpPr>
        <p:spPr>
          <a:xfrm>
            <a:off x="-175846" y="201683"/>
            <a:ext cx="85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AD4037F-789F-47CC-95B2-91320DA3BA98}"/>
              </a:ext>
            </a:extLst>
          </p:cNvPr>
          <p:cNvSpPr txBox="1"/>
          <p:nvPr/>
        </p:nvSpPr>
        <p:spPr>
          <a:xfrm>
            <a:off x="0" y="6550303"/>
            <a:ext cx="108931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43840">
              <a:spcAft>
                <a:spcPts val="0"/>
              </a:spcAft>
              <a:tabLst>
                <a:tab pos="243840" algn="l"/>
                <a:tab pos="177165" algn="l"/>
              </a:tabLst>
            </a:pPr>
            <a:r>
              <a:rPr lang="en-US" altLang="zh-CN" sz="900" dirty="0"/>
              <a:t>[3]</a:t>
            </a:r>
            <a:r>
              <a:rPr lang="en-US" altLang="zh-CN" sz="900" dirty="0" err="1"/>
              <a:t>Howgrave</a:t>
            </a:r>
            <a:r>
              <a:rPr lang="en-US" altLang="zh-CN" sz="900" dirty="0"/>
              <a:t>-Graham N, </a:t>
            </a:r>
            <a:r>
              <a:rPr lang="en-US" altLang="zh-CN" sz="900" dirty="0" err="1"/>
              <a:t>Joux</a:t>
            </a:r>
            <a:r>
              <a:rPr lang="en-US" altLang="zh-CN" sz="900" dirty="0"/>
              <a:t> A. New generic algorithms for hard knapsacks[C]//Annual International Conference on the Theory and Applications of Cryptographic Techniques. Springer, Berlin, Heidelberg, 2010: 235-256.</a:t>
            </a:r>
            <a:endParaRPr lang="zh-CN" altLang="zh-CN" sz="9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627C60F-F6CE-408F-8D9C-3576C6A1B272}"/>
              </a:ext>
            </a:extLst>
          </p:cNvPr>
          <p:cNvGrpSpPr/>
          <p:nvPr/>
        </p:nvGrpSpPr>
        <p:grpSpPr>
          <a:xfrm>
            <a:off x="596454" y="2792919"/>
            <a:ext cx="7005130" cy="3342010"/>
            <a:chOff x="1863384" y="1325370"/>
            <a:chExt cx="9676920" cy="4616668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A1E26103-DFDE-42FE-9515-50949A2E4C5E}"/>
                </a:ext>
              </a:extLst>
            </p:cNvPr>
            <p:cNvSpPr/>
            <p:nvPr/>
          </p:nvSpPr>
          <p:spPr bwMode="auto">
            <a:xfrm>
              <a:off x="1885297" y="1325370"/>
              <a:ext cx="9127251" cy="68206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>
                <a:defRPr/>
              </a:pP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选取随机数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R1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R2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R3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R4</a:t>
              </a:r>
              <a:endPara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22801AAF-2399-4DF5-AD98-28E2EA0DB6B4}"/>
                </a:ext>
              </a:extLst>
            </p:cNvPr>
            <p:cNvSpPr/>
            <p:nvPr/>
          </p:nvSpPr>
          <p:spPr bwMode="auto">
            <a:xfrm>
              <a:off x="1885300" y="2676437"/>
              <a:ext cx="9127251" cy="67737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>
                <a:defRPr/>
              </a:pPr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R1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R2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R3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S-R1-R2-R3-R4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当作目标值解决四个背包问题</a:t>
              </a:r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7430BC2E-711B-4474-A043-DF7A434A99E8}"/>
                </a:ext>
              </a:extLst>
            </p:cNvPr>
            <p:cNvSpPr/>
            <p:nvPr/>
          </p:nvSpPr>
          <p:spPr bwMode="auto">
            <a:xfrm>
              <a:off x="1885301" y="4024997"/>
              <a:ext cx="9127251" cy="67737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>
                <a:defRPr/>
              </a:pP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根据得到的四个不平衡背包的解，创建四个和集合</a:t>
              </a: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E26B893E-ADCF-41C3-A612-19231837CD1A}"/>
                </a:ext>
              </a:extLst>
            </p:cNvPr>
            <p:cNvCxnSpPr>
              <a:cxnSpLocks/>
            </p:cNvCxnSpPr>
            <p:nvPr/>
          </p:nvCxnSpPr>
          <p:spPr>
            <a:xfrm>
              <a:off x="6448923" y="2077381"/>
              <a:ext cx="0" cy="5437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D1E6A6B-A87D-4920-BFE9-AF4F9FDA8753}"/>
                </a:ext>
              </a:extLst>
            </p:cNvPr>
            <p:cNvCxnSpPr>
              <a:cxnSpLocks/>
            </p:cNvCxnSpPr>
            <p:nvPr/>
          </p:nvCxnSpPr>
          <p:spPr>
            <a:xfrm>
              <a:off x="6448922" y="3424089"/>
              <a:ext cx="0" cy="5422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A53F7712-780F-44F5-85CC-39F95A84FF68}"/>
                </a:ext>
              </a:extLst>
            </p:cNvPr>
            <p:cNvSpPr/>
            <p:nvPr/>
          </p:nvSpPr>
          <p:spPr bwMode="auto">
            <a:xfrm>
              <a:off x="1990810" y="1343214"/>
              <a:ext cx="387667" cy="3876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/>
              <a:r>
                <a:rPr lang="en-US" altLang="zh-CN" sz="2400" dirty="0">
                  <a:solidFill>
                    <a:schemeClr val="bg1"/>
                  </a:solidFill>
                </a:rPr>
                <a:t>1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D3F259F3-F453-4954-A530-CF8A83B543D8}"/>
                </a:ext>
              </a:extLst>
            </p:cNvPr>
            <p:cNvSpPr/>
            <p:nvPr/>
          </p:nvSpPr>
          <p:spPr bwMode="auto">
            <a:xfrm>
              <a:off x="1950543" y="4074545"/>
              <a:ext cx="418682" cy="3876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/>
              <a:r>
                <a:rPr lang="en-US" altLang="zh-CN" sz="2400" dirty="0">
                  <a:solidFill>
                    <a:schemeClr val="bg1"/>
                  </a:solidFill>
                </a:rPr>
                <a:t>3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3D2B262-E198-4A68-9C54-83616CB1AB74}"/>
                </a:ext>
              </a:extLst>
            </p:cNvPr>
            <p:cNvSpPr/>
            <p:nvPr/>
          </p:nvSpPr>
          <p:spPr bwMode="auto">
            <a:xfrm>
              <a:off x="1950543" y="2740373"/>
              <a:ext cx="302289" cy="2657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/>
              <a:r>
                <a:rPr lang="en-US" altLang="zh-CN" sz="2400" dirty="0">
                  <a:solidFill>
                    <a:schemeClr val="bg1"/>
                  </a:solidFill>
                </a:rPr>
                <a:t>2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90F160DB-3EAB-4ED4-A8B2-C0CFDB751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12548" y="5603348"/>
              <a:ext cx="5277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464CC362-2905-4747-A110-AD5C7F389536}"/>
                </a:ext>
              </a:extLst>
            </p:cNvPr>
            <p:cNvSpPr/>
            <p:nvPr/>
          </p:nvSpPr>
          <p:spPr bwMode="auto">
            <a:xfrm>
              <a:off x="1863384" y="5264659"/>
              <a:ext cx="9127251" cy="67737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ctr">
                <a:defRPr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Modular 4-Way merge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算法得到最终解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3D9F406-925B-4F8D-804B-A94D6A386AB1}"/>
                </a:ext>
              </a:extLst>
            </p:cNvPr>
            <p:cNvSpPr/>
            <p:nvPr/>
          </p:nvSpPr>
          <p:spPr bwMode="auto">
            <a:xfrm>
              <a:off x="1982235" y="5291530"/>
              <a:ext cx="418682" cy="3876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algn="l"/>
              <a:r>
                <a:rPr lang="en-US" altLang="zh-CN" sz="2400" dirty="0">
                  <a:solidFill>
                    <a:schemeClr val="bg1"/>
                  </a:solidFill>
                </a:rPr>
                <a:t>4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83694F1-C63F-48EA-9E7A-B8C01C06AFBC}"/>
              </a:ext>
            </a:extLst>
          </p:cNvPr>
          <p:cNvCxnSpPr>
            <a:cxnSpLocks/>
          </p:cNvCxnSpPr>
          <p:nvPr/>
        </p:nvCxnSpPr>
        <p:spPr>
          <a:xfrm>
            <a:off x="3909215" y="5237537"/>
            <a:ext cx="0" cy="3925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02CC903-2864-44DF-88F7-39BB7CDE465F}"/>
              </a:ext>
            </a:extLst>
          </p:cNvPr>
          <p:cNvGrpSpPr/>
          <p:nvPr/>
        </p:nvGrpSpPr>
        <p:grpSpPr>
          <a:xfrm>
            <a:off x="596453" y="2748531"/>
            <a:ext cx="6659112" cy="2522205"/>
            <a:chOff x="596453" y="2748531"/>
            <a:chExt cx="6659112" cy="252220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E9C402FF-E026-4833-A3FE-A7E9C047D0F8}"/>
                </a:ext>
              </a:extLst>
            </p:cNvPr>
            <p:cNvSpPr/>
            <p:nvPr/>
          </p:nvSpPr>
          <p:spPr bwMode="auto">
            <a:xfrm>
              <a:off x="596453" y="2748531"/>
              <a:ext cx="6659112" cy="2522205"/>
            </a:xfrm>
            <a:prstGeom prst="roundRect">
              <a:avLst>
                <a:gd name="adj" fmla="val 12726"/>
              </a:avLst>
            </a:prstGeom>
            <a:solidFill>
              <a:srgbClr val="029676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algn="l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8F50C3A-EF3A-48B2-A230-F9C8B6B67299}"/>
                    </a:ext>
                  </a:extLst>
                </p:cNvPr>
                <p:cNvSpPr txBox="1"/>
                <p:nvPr/>
              </p:nvSpPr>
              <p:spPr>
                <a:xfrm>
                  <a:off x="1966877" y="3579695"/>
                  <a:ext cx="3738184" cy="7070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通过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加入汉明重量</a:t>
                  </a:r>
                  <a:r>
                    <a:rPr lang="zh-CN" altLang="en-US" sz="1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，构建组合数来创建四个列表，每个列表的大小为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16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sz="1600" i="1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6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num>
                            <m:den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altLang="zh-CN" sz="16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  <m:r>
                                    <a:rPr lang="en-US" altLang="zh-CN" sz="160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/4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a14:m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8F50C3A-EF3A-48B2-A230-F9C8B6B67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6877" y="3579695"/>
                  <a:ext cx="3738184" cy="707053"/>
                </a:xfrm>
                <a:prstGeom prst="rect">
                  <a:avLst/>
                </a:prstGeom>
                <a:blipFill>
                  <a:blip r:embed="rId5"/>
                  <a:stretch>
                    <a:fillRect l="-979" t="-2586" b="-17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711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round/>
            </a14:hiddenLine>
          </a:ext>
        </a:extLst>
      </a:spPr>
      <a:bodyPr vert="horz" wrap="square" lIns="91440" tIns="45720" rIns="91440" bIns="45720" numCol="1" anchor="t" anchorCtr="0" compatLnSpc="1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2307</Words>
  <Application>Microsoft Office PowerPoint</Application>
  <PresentationFormat>宽屏</PresentationFormat>
  <Paragraphs>248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Microsoft YaHei Light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0022</dc:title>
  <dc:creator>ZK</dc:creator>
  <cp:lastModifiedBy>tao zhao</cp:lastModifiedBy>
  <cp:revision>1046</cp:revision>
  <dcterms:created xsi:type="dcterms:W3CDTF">2017-04-21T07:43:00Z</dcterms:created>
  <dcterms:modified xsi:type="dcterms:W3CDTF">2020-08-08T05:40:14Z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